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 id="2147483696" r:id="rId2"/>
    <p:sldMasterId id="2147483697" r:id="rId3"/>
    <p:sldMasterId id="2147483698" r:id="rId4"/>
    <p:sldMasterId id="2147483699" r:id="rId5"/>
    <p:sldMasterId id="2147483711" r:id="rId6"/>
  </p:sldMasterIdLst>
  <p:notesMasterIdLst>
    <p:notesMasterId r:id="rId31"/>
  </p:notesMasterIdLst>
  <p:sldIdLst>
    <p:sldId id="256" r:id="rId7"/>
    <p:sldId id="280" r:id="rId8"/>
    <p:sldId id="281" r:id="rId9"/>
    <p:sldId id="259" r:id="rId10"/>
    <p:sldId id="285" r:id="rId11"/>
    <p:sldId id="261" r:id="rId12"/>
    <p:sldId id="295" r:id="rId13"/>
    <p:sldId id="296" r:id="rId14"/>
    <p:sldId id="287" r:id="rId15"/>
    <p:sldId id="288" r:id="rId16"/>
    <p:sldId id="289" r:id="rId17"/>
    <p:sldId id="290" r:id="rId18"/>
    <p:sldId id="291" r:id="rId19"/>
    <p:sldId id="292" r:id="rId20"/>
    <p:sldId id="276" r:id="rId21"/>
    <p:sldId id="277" r:id="rId22"/>
    <p:sldId id="266" r:id="rId23"/>
    <p:sldId id="272" r:id="rId24"/>
    <p:sldId id="267" r:id="rId25"/>
    <p:sldId id="268" r:id="rId26"/>
    <p:sldId id="275" r:id="rId27"/>
    <p:sldId id="279" r:id="rId28"/>
    <p:sldId id="293" r:id="rId29"/>
    <p:sldId id="294"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Fira Sans" panose="020B0503050000020004" pitchFamily="34" charset="0"/>
      <p:regular r:id="rId38"/>
      <p:bold r:id="rId39"/>
      <p:italic r:id="rId40"/>
      <p:boldItalic r:id="rId41"/>
    </p:embeddedFont>
    <p:embeddedFont>
      <p:font typeface="Maven Pro" panose="020B0604020202020204" charset="0"/>
      <p:regular r:id="rId42"/>
      <p:bold r:id="rId43"/>
    </p:embeddedFont>
    <p:embeddedFont>
      <p:font typeface="Nunito" pitchFamily="2" charset="0"/>
      <p:regular r:id="rId44"/>
      <p:bold r:id="rId45"/>
      <p:italic r:id="rId46"/>
      <p:boldItalic r:id="rId47"/>
    </p:embeddedFont>
    <p:embeddedFont>
      <p:font typeface="Poppins" panose="000005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6BE93C-E4D2-4E3F-ACA3-6D842E3B887A}">
  <a:tblStyle styleId="{026BE93C-E4D2-4E3F-ACA3-6D842E3B887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711"/>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8.fntdata"/><Relationship Id="rId21" Type="http://schemas.openxmlformats.org/officeDocument/2006/relationships/slide" Target="slides/slide15.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2.xml"/><Relationship Id="rId5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4.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6246053f5b_6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g26246053f5b_6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9fa929cd1d_5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9" name="Google Shape;719;g29fa929cd1d_5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9fa929cd1d_8_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g29fa929cd1d_8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9fa929cd1d_18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9fa929cd1d_18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235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9fa929cd1d_18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9fa929cd1d_18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131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92a1ad2113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92a1ad2113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1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6246053f5b_6_1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26246053f5b_6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6246053f5b_6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g26246053f5b_6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6246053f5b_6_27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g26246053f5b_6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868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9fa929cd1d_18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29fa929cd1d_18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6246053f5b_6_45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2" name="Google Shape;772;g26246053f5b_6_4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5" name="Google Shape;275;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76" name="Google Shape;276;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7" name="Google Shape;277;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8" name="Google Shape;278;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5"/>
        <p:cNvGrpSpPr/>
        <p:nvPr/>
      </p:nvGrpSpPr>
      <p:grpSpPr>
        <a:xfrm>
          <a:off x="0" y="0"/>
          <a:ext cx="0" cy="0"/>
          <a:chOff x="0" y="0"/>
          <a:chExt cx="0" cy="0"/>
        </a:xfrm>
      </p:grpSpPr>
      <p:sp>
        <p:nvSpPr>
          <p:cNvPr id="286" name="Google Shape;286;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7" name="Google Shape;287;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8" name="Google Shape;288;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9"/>
        <p:cNvGrpSpPr/>
        <p:nvPr/>
      </p:nvGrpSpPr>
      <p:grpSpPr>
        <a:xfrm>
          <a:off x="0" y="0"/>
          <a:ext cx="0" cy="0"/>
          <a:chOff x="0" y="0"/>
          <a:chExt cx="0" cy="0"/>
        </a:xfrm>
      </p:grpSpPr>
      <p:sp>
        <p:nvSpPr>
          <p:cNvPr id="290" name="Google Shape;290;p1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1" name="Google Shape;291;p16"/>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92" name="Google Shape;292;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3" name="Google Shape;293;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4" name="Google Shape;294;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5"/>
        <p:cNvGrpSpPr/>
        <p:nvPr/>
      </p:nvGrpSpPr>
      <p:grpSpPr>
        <a:xfrm>
          <a:off x="0" y="0"/>
          <a:ext cx="0" cy="0"/>
          <a:chOff x="0" y="0"/>
          <a:chExt cx="0" cy="0"/>
        </a:xfrm>
      </p:grpSpPr>
      <p:sp>
        <p:nvSpPr>
          <p:cNvPr id="296" name="Google Shape;296;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7" name="Google Shape;297;p1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8" name="Google Shape;29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9" name="Google Shape;29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0" name="Google Shape;30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3" name="Google Shape;303;p1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04" name="Google Shape;304;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5" name="Google Shape;305;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6" name="Google Shape;306;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7"/>
        <p:cNvGrpSpPr/>
        <p:nvPr/>
      </p:nvGrpSpPr>
      <p:grpSpPr>
        <a:xfrm>
          <a:off x="0" y="0"/>
          <a:ext cx="0" cy="0"/>
          <a:chOff x="0" y="0"/>
          <a:chExt cx="0" cy="0"/>
        </a:xfrm>
      </p:grpSpPr>
      <p:sp>
        <p:nvSpPr>
          <p:cNvPr id="308" name="Google Shape;308;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9" name="Google Shape;309;p1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0" name="Google Shape;310;p19"/>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1" name="Google Shape;311;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2" name="Google Shape;312;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3" name="Google Shape;313;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4"/>
        <p:cNvGrpSpPr/>
        <p:nvPr/>
      </p:nvGrpSpPr>
      <p:grpSpPr>
        <a:xfrm>
          <a:off x="0" y="0"/>
          <a:ext cx="0" cy="0"/>
          <a:chOff x="0" y="0"/>
          <a:chExt cx="0" cy="0"/>
        </a:xfrm>
      </p:grpSpPr>
      <p:sp>
        <p:nvSpPr>
          <p:cNvPr id="315" name="Google Shape;315;p20"/>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6" name="Google Shape;316;p20"/>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17" name="Google Shape;317;p20"/>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8" name="Google Shape;318;p20"/>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19" name="Google Shape;319;p20"/>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0" name="Google Shape;320;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1" name="Google Shape;321;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2" name="Google Shape;322;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3"/>
        <p:cNvGrpSpPr/>
        <p:nvPr/>
      </p:nvGrpSpPr>
      <p:grpSpPr>
        <a:xfrm>
          <a:off x="0" y="0"/>
          <a:ext cx="0" cy="0"/>
          <a:chOff x="0" y="0"/>
          <a:chExt cx="0" cy="0"/>
        </a:xfrm>
      </p:grpSpPr>
      <p:sp>
        <p:nvSpPr>
          <p:cNvPr id="324" name="Google Shape;324;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5" name="Google Shape;325;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6" name="Google Shape;326;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7" name="Google Shape;327;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28"/>
        <p:cNvGrpSpPr/>
        <p:nvPr/>
      </p:nvGrpSpPr>
      <p:grpSpPr>
        <a:xfrm>
          <a:off x="0" y="0"/>
          <a:ext cx="0" cy="0"/>
          <a:chOff x="0" y="0"/>
          <a:chExt cx="0" cy="0"/>
        </a:xfrm>
      </p:grpSpPr>
      <p:sp>
        <p:nvSpPr>
          <p:cNvPr id="329" name="Google Shape;329;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0" name="Google Shape;330;p22"/>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331" name="Google Shape;331;p22"/>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32" name="Google Shape;332;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3" name="Google Shape;333;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4" name="Google Shape;334;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5"/>
        <p:cNvGrpSpPr/>
        <p:nvPr/>
      </p:nvGrpSpPr>
      <p:grpSpPr>
        <a:xfrm>
          <a:off x="0" y="0"/>
          <a:ext cx="0" cy="0"/>
          <a:chOff x="0" y="0"/>
          <a:chExt cx="0" cy="0"/>
        </a:xfrm>
      </p:grpSpPr>
      <p:sp>
        <p:nvSpPr>
          <p:cNvPr id="336" name="Google Shape;336;p2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7" name="Google Shape;337;p23"/>
          <p:cNvSpPr>
            <a:spLocks noGrp="1"/>
          </p:cNvSpPr>
          <p:nvPr>
            <p:ph type="pic" idx="2"/>
          </p:nvPr>
        </p:nvSpPr>
        <p:spPr>
          <a:xfrm>
            <a:off x="3887391" y="740569"/>
            <a:ext cx="4629150" cy="3655219"/>
          </a:xfrm>
          <a:prstGeom prst="rect">
            <a:avLst/>
          </a:prstGeom>
          <a:noFill/>
          <a:ln>
            <a:noFill/>
          </a:ln>
        </p:spPr>
      </p:sp>
      <p:sp>
        <p:nvSpPr>
          <p:cNvPr id="338" name="Google Shape;338;p23"/>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39" name="Google Shape;339;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0" name="Google Shape;340;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1" name="Google Shape;341;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42"/>
        <p:cNvGrpSpPr/>
        <p:nvPr/>
      </p:nvGrpSpPr>
      <p:grpSpPr>
        <a:xfrm>
          <a:off x="0" y="0"/>
          <a:ext cx="0" cy="0"/>
          <a:chOff x="0" y="0"/>
          <a:chExt cx="0" cy="0"/>
        </a:xfrm>
      </p:grpSpPr>
      <p:sp>
        <p:nvSpPr>
          <p:cNvPr id="343" name="Google Shape;343;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4" name="Google Shape;344;p24"/>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5" name="Google Shape;345;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6" name="Google Shape;346;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7" name="Google Shape;347;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48"/>
        <p:cNvGrpSpPr/>
        <p:nvPr/>
      </p:nvGrpSpPr>
      <p:grpSpPr>
        <a:xfrm>
          <a:off x="0" y="0"/>
          <a:ext cx="0" cy="0"/>
          <a:chOff x="0" y="0"/>
          <a:chExt cx="0" cy="0"/>
        </a:xfrm>
      </p:grpSpPr>
      <p:sp>
        <p:nvSpPr>
          <p:cNvPr id="349" name="Google Shape;349;p2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0" name="Google Shape;350;p25"/>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1" name="Google Shape;351;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2" name="Google Shape;352;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3" name="Google Shape;353;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8"/>
        <p:cNvGrpSpPr/>
        <p:nvPr/>
      </p:nvGrpSpPr>
      <p:grpSpPr>
        <a:xfrm>
          <a:off x="0" y="0"/>
          <a:ext cx="0" cy="0"/>
          <a:chOff x="0" y="0"/>
          <a:chExt cx="0" cy="0"/>
        </a:xfrm>
      </p:grpSpPr>
      <p:sp>
        <p:nvSpPr>
          <p:cNvPr id="359" name="Google Shape;359;p27"/>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b="0" i="0" u="none" strike="noStrike" cap="none">
                <a:solidFill>
                  <a:schemeClr val="dk2"/>
                </a:solidFill>
                <a:latin typeface="Arial"/>
                <a:ea typeface="Arial"/>
                <a:cs typeface="Arial"/>
                <a:sym typeface="Arial"/>
              </a:defRPr>
            </a:lvl1pPr>
            <a:lvl2pPr marL="0" lvl="1" indent="0" algn="r">
              <a:buClr>
                <a:schemeClr val="dk2"/>
              </a:buClr>
              <a:buSzPts val="1000"/>
              <a:buFont typeface="Arial"/>
              <a:buNone/>
              <a:defRPr sz="1000" b="0" i="0" u="none" strike="noStrike" cap="none">
                <a:solidFill>
                  <a:schemeClr val="dk2"/>
                </a:solidFill>
                <a:latin typeface="Arial"/>
                <a:ea typeface="Arial"/>
                <a:cs typeface="Arial"/>
                <a:sym typeface="Arial"/>
              </a:defRPr>
            </a:lvl2pPr>
            <a:lvl3pPr marL="0" lvl="2" indent="0" algn="r">
              <a:buClr>
                <a:schemeClr val="dk2"/>
              </a:buClr>
              <a:buSzPts val="1000"/>
              <a:buFont typeface="Arial"/>
              <a:buNone/>
              <a:defRPr sz="1000" b="0" i="0" u="none" strike="noStrike" cap="none">
                <a:solidFill>
                  <a:schemeClr val="dk2"/>
                </a:solidFill>
                <a:latin typeface="Arial"/>
                <a:ea typeface="Arial"/>
                <a:cs typeface="Arial"/>
                <a:sym typeface="Arial"/>
              </a:defRPr>
            </a:lvl3pPr>
            <a:lvl4pPr marL="0" lvl="3" indent="0" algn="r">
              <a:buClr>
                <a:schemeClr val="dk2"/>
              </a:buClr>
              <a:buSzPts val="1000"/>
              <a:buFont typeface="Arial"/>
              <a:buNone/>
              <a:defRPr sz="1000" b="0" i="0" u="none" strike="noStrike" cap="none">
                <a:solidFill>
                  <a:schemeClr val="dk2"/>
                </a:solidFill>
                <a:latin typeface="Arial"/>
                <a:ea typeface="Arial"/>
                <a:cs typeface="Arial"/>
                <a:sym typeface="Arial"/>
              </a:defRPr>
            </a:lvl4pPr>
            <a:lvl5pPr marL="0" lvl="4" indent="0" algn="r">
              <a:buClr>
                <a:schemeClr val="dk2"/>
              </a:buClr>
              <a:buSzPts val="1000"/>
              <a:buFont typeface="Arial"/>
              <a:buNone/>
              <a:defRPr sz="1000" b="0" i="0" u="none" strike="noStrike" cap="none">
                <a:solidFill>
                  <a:schemeClr val="dk2"/>
                </a:solidFill>
                <a:latin typeface="Arial"/>
                <a:ea typeface="Arial"/>
                <a:cs typeface="Arial"/>
                <a:sym typeface="Arial"/>
              </a:defRPr>
            </a:lvl5pPr>
            <a:lvl6pPr marL="0" lvl="5" indent="0" algn="r">
              <a:buClr>
                <a:schemeClr val="dk2"/>
              </a:buClr>
              <a:buSzPts val="1000"/>
              <a:buFont typeface="Arial"/>
              <a:buNone/>
              <a:defRPr sz="1000" b="0" i="0" u="none" strike="noStrike" cap="none">
                <a:solidFill>
                  <a:schemeClr val="dk2"/>
                </a:solidFill>
                <a:latin typeface="Arial"/>
                <a:ea typeface="Arial"/>
                <a:cs typeface="Arial"/>
                <a:sym typeface="Arial"/>
              </a:defRPr>
            </a:lvl6pPr>
            <a:lvl7pPr marL="0" lvl="6" indent="0" algn="r">
              <a:buClr>
                <a:schemeClr val="dk2"/>
              </a:buClr>
              <a:buSzPts val="1000"/>
              <a:buFont typeface="Arial"/>
              <a:buNone/>
              <a:defRPr sz="1000" b="0" i="0" u="none" strike="noStrike" cap="none">
                <a:solidFill>
                  <a:schemeClr val="dk2"/>
                </a:solidFill>
                <a:latin typeface="Arial"/>
                <a:ea typeface="Arial"/>
                <a:cs typeface="Arial"/>
                <a:sym typeface="Arial"/>
              </a:defRPr>
            </a:lvl7pPr>
            <a:lvl8pPr marL="0" lvl="7" indent="0" algn="r">
              <a:buClr>
                <a:schemeClr val="dk2"/>
              </a:buClr>
              <a:buSzPts val="1000"/>
              <a:buFont typeface="Arial"/>
              <a:buNone/>
              <a:defRPr sz="1000" b="0" i="0" u="none" strike="noStrike" cap="none">
                <a:solidFill>
                  <a:schemeClr val="dk2"/>
                </a:solidFill>
                <a:latin typeface="Arial"/>
                <a:ea typeface="Arial"/>
                <a:cs typeface="Arial"/>
                <a:sym typeface="Arial"/>
              </a:defRPr>
            </a:lvl8pPr>
            <a:lvl9pPr marL="0" lvl="8" indent="0" algn="r">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0"/>
        <p:cNvGrpSpPr/>
        <p:nvPr/>
      </p:nvGrpSpPr>
      <p:grpSpPr>
        <a:xfrm>
          <a:off x="0" y="0"/>
          <a:ext cx="0" cy="0"/>
          <a:chOff x="0" y="0"/>
          <a:chExt cx="0" cy="0"/>
        </a:xfrm>
      </p:grpSpPr>
      <p:sp>
        <p:nvSpPr>
          <p:cNvPr id="361" name="Google Shape;361;p28"/>
          <p:cNvSpPr txBox="1">
            <a:spLocks noGrp="1"/>
          </p:cNvSpPr>
          <p:nvPr>
            <p:ph type="ctrTitle"/>
          </p:nvPr>
        </p:nvSpPr>
        <p:spPr>
          <a:xfrm>
            <a:off x="311708" y="744575"/>
            <a:ext cx="8520600" cy="2052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3900"/>
              <a:buNone/>
              <a:defRPr sz="5200"/>
            </a:lvl1pPr>
            <a:lvl2pPr lvl="1" algn="ctr">
              <a:lnSpc>
                <a:spcPct val="100000"/>
              </a:lnSpc>
              <a:spcBef>
                <a:spcPts val="0"/>
              </a:spcBef>
              <a:spcAft>
                <a:spcPts val="0"/>
              </a:spcAft>
              <a:buSzPts val="3900"/>
              <a:buNone/>
              <a:defRPr sz="5200"/>
            </a:lvl2pPr>
            <a:lvl3pPr lvl="2" algn="ctr">
              <a:lnSpc>
                <a:spcPct val="100000"/>
              </a:lnSpc>
              <a:spcBef>
                <a:spcPts val="0"/>
              </a:spcBef>
              <a:spcAft>
                <a:spcPts val="0"/>
              </a:spcAft>
              <a:buSzPts val="3900"/>
              <a:buNone/>
              <a:defRPr sz="5200"/>
            </a:lvl3pPr>
            <a:lvl4pPr lvl="3" algn="ctr">
              <a:lnSpc>
                <a:spcPct val="100000"/>
              </a:lnSpc>
              <a:spcBef>
                <a:spcPts val="0"/>
              </a:spcBef>
              <a:spcAft>
                <a:spcPts val="0"/>
              </a:spcAft>
              <a:buSzPts val="3900"/>
              <a:buNone/>
              <a:defRPr sz="5200"/>
            </a:lvl4pPr>
            <a:lvl5pPr lvl="4" algn="ctr">
              <a:lnSpc>
                <a:spcPct val="100000"/>
              </a:lnSpc>
              <a:spcBef>
                <a:spcPts val="0"/>
              </a:spcBef>
              <a:spcAft>
                <a:spcPts val="0"/>
              </a:spcAft>
              <a:buSzPts val="3900"/>
              <a:buNone/>
              <a:defRPr sz="5200"/>
            </a:lvl5pPr>
            <a:lvl6pPr lvl="5" algn="ctr">
              <a:lnSpc>
                <a:spcPct val="100000"/>
              </a:lnSpc>
              <a:spcBef>
                <a:spcPts val="0"/>
              </a:spcBef>
              <a:spcAft>
                <a:spcPts val="0"/>
              </a:spcAft>
              <a:buSzPts val="3900"/>
              <a:buNone/>
              <a:defRPr sz="5200"/>
            </a:lvl6pPr>
            <a:lvl7pPr lvl="6" algn="ctr">
              <a:lnSpc>
                <a:spcPct val="100000"/>
              </a:lnSpc>
              <a:spcBef>
                <a:spcPts val="0"/>
              </a:spcBef>
              <a:spcAft>
                <a:spcPts val="0"/>
              </a:spcAft>
              <a:buSzPts val="3900"/>
              <a:buNone/>
              <a:defRPr sz="5200"/>
            </a:lvl7pPr>
            <a:lvl8pPr lvl="7" algn="ctr">
              <a:lnSpc>
                <a:spcPct val="100000"/>
              </a:lnSpc>
              <a:spcBef>
                <a:spcPts val="0"/>
              </a:spcBef>
              <a:spcAft>
                <a:spcPts val="0"/>
              </a:spcAft>
              <a:buSzPts val="3900"/>
              <a:buNone/>
              <a:defRPr sz="5200"/>
            </a:lvl8pPr>
            <a:lvl9pPr lvl="8" algn="ctr">
              <a:lnSpc>
                <a:spcPct val="100000"/>
              </a:lnSpc>
              <a:spcBef>
                <a:spcPts val="0"/>
              </a:spcBef>
              <a:spcAft>
                <a:spcPts val="0"/>
              </a:spcAft>
              <a:buSzPts val="3900"/>
              <a:buNone/>
              <a:defRPr sz="5200"/>
            </a:lvl9pPr>
          </a:lstStyle>
          <a:p>
            <a:endParaRPr/>
          </a:p>
        </p:txBody>
      </p:sp>
      <p:sp>
        <p:nvSpPr>
          <p:cNvPr id="362" name="Google Shape;362;p28"/>
          <p:cNvSpPr txBox="1">
            <a:spLocks noGrp="1"/>
          </p:cNvSpPr>
          <p:nvPr>
            <p:ph type="subTitle" idx="1"/>
          </p:nvPr>
        </p:nvSpPr>
        <p:spPr>
          <a:xfrm>
            <a:off x="311700" y="2834125"/>
            <a:ext cx="8520600" cy="792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63" name="Google Shape;363;p28"/>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4"/>
        <p:cNvGrpSpPr/>
        <p:nvPr/>
      </p:nvGrpSpPr>
      <p:grpSpPr>
        <a:xfrm>
          <a:off x="0" y="0"/>
          <a:ext cx="0" cy="0"/>
          <a:chOff x="0" y="0"/>
          <a:chExt cx="0" cy="0"/>
        </a:xfrm>
      </p:grpSpPr>
      <p:sp>
        <p:nvSpPr>
          <p:cNvPr id="365" name="Google Shape;365;p29"/>
          <p:cNvSpPr txBox="1">
            <a:spLocks noGrp="1"/>
          </p:cNvSpPr>
          <p:nvPr>
            <p:ph type="title"/>
          </p:nvPr>
        </p:nvSpPr>
        <p:spPr>
          <a:xfrm>
            <a:off x="311700" y="2150850"/>
            <a:ext cx="8520600" cy="8418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2700"/>
              <a:buNone/>
              <a:defRPr sz="3600"/>
            </a:lvl1pPr>
            <a:lvl2pPr lvl="1" algn="ctr">
              <a:lnSpc>
                <a:spcPct val="100000"/>
              </a:lnSpc>
              <a:spcBef>
                <a:spcPts val="0"/>
              </a:spcBef>
              <a:spcAft>
                <a:spcPts val="0"/>
              </a:spcAft>
              <a:buSzPts val="2700"/>
              <a:buNone/>
              <a:defRPr sz="3600"/>
            </a:lvl2pPr>
            <a:lvl3pPr lvl="2" algn="ctr">
              <a:lnSpc>
                <a:spcPct val="100000"/>
              </a:lnSpc>
              <a:spcBef>
                <a:spcPts val="0"/>
              </a:spcBef>
              <a:spcAft>
                <a:spcPts val="0"/>
              </a:spcAft>
              <a:buSzPts val="2700"/>
              <a:buNone/>
              <a:defRPr sz="3600"/>
            </a:lvl3pPr>
            <a:lvl4pPr lvl="3" algn="ctr">
              <a:lnSpc>
                <a:spcPct val="100000"/>
              </a:lnSpc>
              <a:spcBef>
                <a:spcPts val="0"/>
              </a:spcBef>
              <a:spcAft>
                <a:spcPts val="0"/>
              </a:spcAft>
              <a:buSzPts val="2700"/>
              <a:buNone/>
              <a:defRPr sz="3600"/>
            </a:lvl4pPr>
            <a:lvl5pPr lvl="4" algn="ctr">
              <a:lnSpc>
                <a:spcPct val="100000"/>
              </a:lnSpc>
              <a:spcBef>
                <a:spcPts val="0"/>
              </a:spcBef>
              <a:spcAft>
                <a:spcPts val="0"/>
              </a:spcAft>
              <a:buSzPts val="2700"/>
              <a:buNone/>
              <a:defRPr sz="3600"/>
            </a:lvl5pPr>
            <a:lvl6pPr lvl="5" algn="ctr">
              <a:lnSpc>
                <a:spcPct val="100000"/>
              </a:lnSpc>
              <a:spcBef>
                <a:spcPts val="0"/>
              </a:spcBef>
              <a:spcAft>
                <a:spcPts val="0"/>
              </a:spcAft>
              <a:buSzPts val="2700"/>
              <a:buNone/>
              <a:defRPr sz="3600"/>
            </a:lvl6pPr>
            <a:lvl7pPr lvl="6" algn="ctr">
              <a:lnSpc>
                <a:spcPct val="100000"/>
              </a:lnSpc>
              <a:spcBef>
                <a:spcPts val="0"/>
              </a:spcBef>
              <a:spcAft>
                <a:spcPts val="0"/>
              </a:spcAft>
              <a:buSzPts val="2700"/>
              <a:buNone/>
              <a:defRPr sz="3600"/>
            </a:lvl7pPr>
            <a:lvl8pPr lvl="7" algn="ctr">
              <a:lnSpc>
                <a:spcPct val="100000"/>
              </a:lnSpc>
              <a:spcBef>
                <a:spcPts val="0"/>
              </a:spcBef>
              <a:spcAft>
                <a:spcPts val="0"/>
              </a:spcAft>
              <a:buSzPts val="2700"/>
              <a:buNone/>
              <a:defRPr sz="3600"/>
            </a:lvl8pPr>
            <a:lvl9pPr lvl="8" algn="ctr">
              <a:lnSpc>
                <a:spcPct val="100000"/>
              </a:lnSpc>
              <a:spcBef>
                <a:spcPts val="0"/>
              </a:spcBef>
              <a:spcAft>
                <a:spcPts val="0"/>
              </a:spcAft>
              <a:buSzPts val="2700"/>
              <a:buNone/>
              <a:defRPr sz="3600"/>
            </a:lvl9pPr>
          </a:lstStyle>
          <a:p>
            <a:endParaRPr/>
          </a:p>
        </p:txBody>
      </p:sp>
      <p:sp>
        <p:nvSpPr>
          <p:cNvPr id="366" name="Google Shape;366;p29"/>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7"/>
        <p:cNvGrpSpPr/>
        <p:nvPr/>
      </p:nvGrpSpPr>
      <p:grpSpPr>
        <a:xfrm>
          <a:off x="0" y="0"/>
          <a:ext cx="0" cy="0"/>
          <a:chOff x="0" y="0"/>
          <a:chExt cx="0" cy="0"/>
        </a:xfrm>
      </p:grpSpPr>
      <p:sp>
        <p:nvSpPr>
          <p:cNvPr id="368" name="Google Shape;368;p30"/>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369" name="Google Shape;369;p30"/>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lvl="0" indent="-317500" algn="l">
              <a:lnSpc>
                <a:spcPct val="115000"/>
              </a:lnSpc>
              <a:spcBef>
                <a:spcPts val="0"/>
              </a:spcBef>
              <a:spcAft>
                <a:spcPts val="0"/>
              </a:spcAft>
              <a:buSzPts val="14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70" name="Google Shape;370;p30"/>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31"/>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373" name="Google Shape;373;p31"/>
          <p:cNvSpPr txBox="1">
            <a:spLocks noGrp="1"/>
          </p:cNvSpPr>
          <p:nvPr>
            <p:ph type="body" idx="1"/>
          </p:nvPr>
        </p:nvSpPr>
        <p:spPr>
          <a:xfrm>
            <a:off x="311700" y="1152475"/>
            <a:ext cx="3999900" cy="3416400"/>
          </a:xfrm>
          <a:prstGeom prst="rect">
            <a:avLst/>
          </a:prstGeom>
          <a:noFill/>
          <a:ln>
            <a:noFill/>
          </a:ln>
        </p:spPr>
        <p:txBody>
          <a:bodyPr spcFirstLastPara="1" wrap="square" lIns="68575" tIns="68575" rIns="68575" bIns="68575" anchor="t" anchorCtr="0">
            <a:noAutofit/>
          </a:bodyPr>
          <a:lstStyle>
            <a:lvl1pPr marL="457200" lvl="0" indent="-298450" algn="l">
              <a:lnSpc>
                <a:spcPct val="115000"/>
              </a:lnSpc>
              <a:spcBef>
                <a:spcPts val="0"/>
              </a:spcBef>
              <a:spcAft>
                <a:spcPts val="0"/>
              </a:spcAft>
              <a:buSzPts val="1100"/>
              <a:buChar char="●"/>
              <a:defRPr sz="1400"/>
            </a:lvl1pPr>
            <a:lvl2pPr marL="914400" lvl="1" indent="-285750" algn="l">
              <a:lnSpc>
                <a:spcPct val="115000"/>
              </a:lnSpc>
              <a:spcBef>
                <a:spcPts val="1600"/>
              </a:spcBef>
              <a:spcAft>
                <a:spcPts val="0"/>
              </a:spcAft>
              <a:buSzPts val="900"/>
              <a:buChar char="○"/>
              <a:defRPr sz="1200"/>
            </a:lvl2pPr>
            <a:lvl3pPr marL="1371600" lvl="2" indent="-285750" algn="l">
              <a:lnSpc>
                <a:spcPct val="115000"/>
              </a:lnSpc>
              <a:spcBef>
                <a:spcPts val="1600"/>
              </a:spcBef>
              <a:spcAft>
                <a:spcPts val="0"/>
              </a:spcAft>
              <a:buSzPts val="900"/>
              <a:buChar char="■"/>
              <a:defRPr sz="1200"/>
            </a:lvl3pPr>
            <a:lvl4pPr marL="1828800" lvl="3" indent="-285750" algn="l">
              <a:lnSpc>
                <a:spcPct val="115000"/>
              </a:lnSpc>
              <a:spcBef>
                <a:spcPts val="1600"/>
              </a:spcBef>
              <a:spcAft>
                <a:spcPts val="0"/>
              </a:spcAft>
              <a:buSzPts val="900"/>
              <a:buChar char="●"/>
              <a:defRPr sz="1200"/>
            </a:lvl4pPr>
            <a:lvl5pPr marL="2286000" lvl="4" indent="-285750" algn="l">
              <a:lnSpc>
                <a:spcPct val="115000"/>
              </a:lnSpc>
              <a:spcBef>
                <a:spcPts val="1600"/>
              </a:spcBef>
              <a:spcAft>
                <a:spcPts val="0"/>
              </a:spcAft>
              <a:buSzPts val="900"/>
              <a:buChar char="○"/>
              <a:defRPr sz="1200"/>
            </a:lvl5pPr>
            <a:lvl6pPr marL="2743200" lvl="5" indent="-285750" algn="l">
              <a:lnSpc>
                <a:spcPct val="115000"/>
              </a:lnSpc>
              <a:spcBef>
                <a:spcPts val="1600"/>
              </a:spcBef>
              <a:spcAft>
                <a:spcPts val="0"/>
              </a:spcAft>
              <a:buSzPts val="900"/>
              <a:buChar char="■"/>
              <a:defRPr sz="1200"/>
            </a:lvl6pPr>
            <a:lvl7pPr marL="3200400" lvl="6" indent="-285750" algn="l">
              <a:lnSpc>
                <a:spcPct val="115000"/>
              </a:lnSpc>
              <a:spcBef>
                <a:spcPts val="1600"/>
              </a:spcBef>
              <a:spcAft>
                <a:spcPts val="0"/>
              </a:spcAft>
              <a:buSzPts val="900"/>
              <a:buChar char="●"/>
              <a:defRPr sz="1200"/>
            </a:lvl7pPr>
            <a:lvl8pPr marL="3657600" lvl="7" indent="-285750" algn="l">
              <a:lnSpc>
                <a:spcPct val="115000"/>
              </a:lnSpc>
              <a:spcBef>
                <a:spcPts val="1600"/>
              </a:spcBef>
              <a:spcAft>
                <a:spcPts val="0"/>
              </a:spcAft>
              <a:buSzPts val="900"/>
              <a:buChar char="○"/>
              <a:defRPr sz="1200"/>
            </a:lvl8pPr>
            <a:lvl9pPr marL="4114800" lvl="8" indent="-285750" algn="l">
              <a:lnSpc>
                <a:spcPct val="115000"/>
              </a:lnSpc>
              <a:spcBef>
                <a:spcPts val="1600"/>
              </a:spcBef>
              <a:spcAft>
                <a:spcPts val="1600"/>
              </a:spcAft>
              <a:buSzPts val="900"/>
              <a:buChar char="■"/>
              <a:defRPr sz="1200"/>
            </a:lvl9pPr>
          </a:lstStyle>
          <a:p>
            <a:endParaRPr/>
          </a:p>
        </p:txBody>
      </p:sp>
      <p:sp>
        <p:nvSpPr>
          <p:cNvPr id="374" name="Google Shape;374;p31"/>
          <p:cNvSpPr txBox="1">
            <a:spLocks noGrp="1"/>
          </p:cNvSpPr>
          <p:nvPr>
            <p:ph type="body" idx="2"/>
          </p:nvPr>
        </p:nvSpPr>
        <p:spPr>
          <a:xfrm>
            <a:off x="4832400" y="1152475"/>
            <a:ext cx="3999900" cy="3416400"/>
          </a:xfrm>
          <a:prstGeom prst="rect">
            <a:avLst/>
          </a:prstGeom>
          <a:noFill/>
          <a:ln>
            <a:noFill/>
          </a:ln>
        </p:spPr>
        <p:txBody>
          <a:bodyPr spcFirstLastPara="1" wrap="square" lIns="68575" tIns="68575" rIns="68575" bIns="68575" anchor="t" anchorCtr="0">
            <a:noAutofit/>
          </a:bodyPr>
          <a:lstStyle>
            <a:lvl1pPr marL="457200" lvl="0" indent="-298450" algn="l">
              <a:lnSpc>
                <a:spcPct val="115000"/>
              </a:lnSpc>
              <a:spcBef>
                <a:spcPts val="0"/>
              </a:spcBef>
              <a:spcAft>
                <a:spcPts val="0"/>
              </a:spcAft>
              <a:buSzPts val="1100"/>
              <a:buChar char="●"/>
              <a:defRPr sz="1400"/>
            </a:lvl1pPr>
            <a:lvl2pPr marL="914400" lvl="1" indent="-285750" algn="l">
              <a:lnSpc>
                <a:spcPct val="115000"/>
              </a:lnSpc>
              <a:spcBef>
                <a:spcPts val="1600"/>
              </a:spcBef>
              <a:spcAft>
                <a:spcPts val="0"/>
              </a:spcAft>
              <a:buSzPts val="900"/>
              <a:buChar char="○"/>
              <a:defRPr sz="1200"/>
            </a:lvl2pPr>
            <a:lvl3pPr marL="1371600" lvl="2" indent="-285750" algn="l">
              <a:lnSpc>
                <a:spcPct val="115000"/>
              </a:lnSpc>
              <a:spcBef>
                <a:spcPts val="1600"/>
              </a:spcBef>
              <a:spcAft>
                <a:spcPts val="0"/>
              </a:spcAft>
              <a:buSzPts val="900"/>
              <a:buChar char="■"/>
              <a:defRPr sz="1200"/>
            </a:lvl3pPr>
            <a:lvl4pPr marL="1828800" lvl="3" indent="-285750" algn="l">
              <a:lnSpc>
                <a:spcPct val="115000"/>
              </a:lnSpc>
              <a:spcBef>
                <a:spcPts val="1600"/>
              </a:spcBef>
              <a:spcAft>
                <a:spcPts val="0"/>
              </a:spcAft>
              <a:buSzPts val="900"/>
              <a:buChar char="●"/>
              <a:defRPr sz="1200"/>
            </a:lvl4pPr>
            <a:lvl5pPr marL="2286000" lvl="4" indent="-285750" algn="l">
              <a:lnSpc>
                <a:spcPct val="115000"/>
              </a:lnSpc>
              <a:spcBef>
                <a:spcPts val="1600"/>
              </a:spcBef>
              <a:spcAft>
                <a:spcPts val="0"/>
              </a:spcAft>
              <a:buSzPts val="900"/>
              <a:buChar char="○"/>
              <a:defRPr sz="1200"/>
            </a:lvl5pPr>
            <a:lvl6pPr marL="2743200" lvl="5" indent="-285750" algn="l">
              <a:lnSpc>
                <a:spcPct val="115000"/>
              </a:lnSpc>
              <a:spcBef>
                <a:spcPts val="1600"/>
              </a:spcBef>
              <a:spcAft>
                <a:spcPts val="0"/>
              </a:spcAft>
              <a:buSzPts val="900"/>
              <a:buChar char="■"/>
              <a:defRPr sz="1200"/>
            </a:lvl6pPr>
            <a:lvl7pPr marL="3200400" lvl="6" indent="-285750" algn="l">
              <a:lnSpc>
                <a:spcPct val="115000"/>
              </a:lnSpc>
              <a:spcBef>
                <a:spcPts val="1600"/>
              </a:spcBef>
              <a:spcAft>
                <a:spcPts val="0"/>
              </a:spcAft>
              <a:buSzPts val="900"/>
              <a:buChar char="●"/>
              <a:defRPr sz="1200"/>
            </a:lvl7pPr>
            <a:lvl8pPr marL="3657600" lvl="7" indent="-285750" algn="l">
              <a:lnSpc>
                <a:spcPct val="115000"/>
              </a:lnSpc>
              <a:spcBef>
                <a:spcPts val="1600"/>
              </a:spcBef>
              <a:spcAft>
                <a:spcPts val="0"/>
              </a:spcAft>
              <a:buSzPts val="900"/>
              <a:buChar char="○"/>
              <a:defRPr sz="1200"/>
            </a:lvl8pPr>
            <a:lvl9pPr marL="4114800" lvl="8" indent="-285750" algn="l">
              <a:lnSpc>
                <a:spcPct val="115000"/>
              </a:lnSpc>
              <a:spcBef>
                <a:spcPts val="1600"/>
              </a:spcBef>
              <a:spcAft>
                <a:spcPts val="1600"/>
              </a:spcAft>
              <a:buSzPts val="900"/>
              <a:buChar char="■"/>
              <a:defRPr sz="1200"/>
            </a:lvl9pPr>
          </a:lstStyle>
          <a:p>
            <a:endParaRPr/>
          </a:p>
        </p:txBody>
      </p:sp>
      <p:sp>
        <p:nvSpPr>
          <p:cNvPr id="375" name="Google Shape;375;p31"/>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6"/>
        <p:cNvGrpSpPr/>
        <p:nvPr/>
      </p:nvGrpSpPr>
      <p:grpSpPr>
        <a:xfrm>
          <a:off x="0" y="0"/>
          <a:ext cx="0" cy="0"/>
          <a:chOff x="0" y="0"/>
          <a:chExt cx="0" cy="0"/>
        </a:xfrm>
      </p:grpSpPr>
      <p:sp>
        <p:nvSpPr>
          <p:cNvPr id="377" name="Google Shape;377;p32"/>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378" name="Google Shape;378;p32"/>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9"/>
        <p:cNvGrpSpPr/>
        <p:nvPr/>
      </p:nvGrpSpPr>
      <p:grpSpPr>
        <a:xfrm>
          <a:off x="0" y="0"/>
          <a:ext cx="0" cy="0"/>
          <a:chOff x="0" y="0"/>
          <a:chExt cx="0" cy="0"/>
        </a:xfrm>
      </p:grpSpPr>
      <p:sp>
        <p:nvSpPr>
          <p:cNvPr id="380" name="Google Shape;380;p33"/>
          <p:cNvSpPr txBox="1">
            <a:spLocks noGrp="1"/>
          </p:cNvSpPr>
          <p:nvPr>
            <p:ph type="title"/>
          </p:nvPr>
        </p:nvSpPr>
        <p:spPr>
          <a:xfrm>
            <a:off x="311700" y="555600"/>
            <a:ext cx="2808000" cy="755700"/>
          </a:xfrm>
          <a:prstGeom prst="rect">
            <a:avLst/>
          </a:prstGeom>
          <a:noFill/>
          <a:ln>
            <a:noFill/>
          </a:ln>
        </p:spPr>
        <p:txBody>
          <a:bodyPr spcFirstLastPara="1" wrap="square" lIns="68575" tIns="68575" rIns="68575" bIns="68575" anchor="b" anchorCtr="0">
            <a:no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381" name="Google Shape;381;p33"/>
          <p:cNvSpPr txBox="1">
            <a:spLocks noGrp="1"/>
          </p:cNvSpPr>
          <p:nvPr>
            <p:ph type="body" idx="1"/>
          </p:nvPr>
        </p:nvSpPr>
        <p:spPr>
          <a:xfrm>
            <a:off x="311700" y="1389600"/>
            <a:ext cx="2808000" cy="3179400"/>
          </a:xfrm>
          <a:prstGeom prst="rect">
            <a:avLst/>
          </a:prstGeom>
          <a:noFill/>
          <a:ln>
            <a:noFill/>
          </a:ln>
        </p:spPr>
        <p:txBody>
          <a:bodyPr spcFirstLastPara="1" wrap="square" lIns="68575" tIns="68575" rIns="68575" bIns="68575" anchor="t" anchorCtr="0">
            <a:noAutofit/>
          </a:bodyPr>
          <a:lstStyle>
            <a:lvl1pPr marL="457200" lvl="0" indent="-285750" algn="l">
              <a:lnSpc>
                <a:spcPct val="115000"/>
              </a:lnSpc>
              <a:spcBef>
                <a:spcPts val="0"/>
              </a:spcBef>
              <a:spcAft>
                <a:spcPts val="0"/>
              </a:spcAft>
              <a:buSzPts val="900"/>
              <a:buChar char="●"/>
              <a:defRPr sz="1200"/>
            </a:lvl1pPr>
            <a:lvl2pPr marL="914400" lvl="1" indent="-285750" algn="l">
              <a:lnSpc>
                <a:spcPct val="115000"/>
              </a:lnSpc>
              <a:spcBef>
                <a:spcPts val="1600"/>
              </a:spcBef>
              <a:spcAft>
                <a:spcPts val="0"/>
              </a:spcAft>
              <a:buSzPts val="900"/>
              <a:buChar char="○"/>
              <a:defRPr sz="1200"/>
            </a:lvl2pPr>
            <a:lvl3pPr marL="1371600" lvl="2" indent="-285750" algn="l">
              <a:lnSpc>
                <a:spcPct val="115000"/>
              </a:lnSpc>
              <a:spcBef>
                <a:spcPts val="1600"/>
              </a:spcBef>
              <a:spcAft>
                <a:spcPts val="0"/>
              </a:spcAft>
              <a:buSzPts val="900"/>
              <a:buChar char="■"/>
              <a:defRPr sz="1200"/>
            </a:lvl3pPr>
            <a:lvl4pPr marL="1828800" lvl="3" indent="-285750" algn="l">
              <a:lnSpc>
                <a:spcPct val="115000"/>
              </a:lnSpc>
              <a:spcBef>
                <a:spcPts val="1600"/>
              </a:spcBef>
              <a:spcAft>
                <a:spcPts val="0"/>
              </a:spcAft>
              <a:buSzPts val="900"/>
              <a:buChar char="●"/>
              <a:defRPr sz="1200"/>
            </a:lvl4pPr>
            <a:lvl5pPr marL="2286000" lvl="4" indent="-285750" algn="l">
              <a:lnSpc>
                <a:spcPct val="115000"/>
              </a:lnSpc>
              <a:spcBef>
                <a:spcPts val="1600"/>
              </a:spcBef>
              <a:spcAft>
                <a:spcPts val="0"/>
              </a:spcAft>
              <a:buSzPts val="900"/>
              <a:buChar char="○"/>
              <a:defRPr sz="1200"/>
            </a:lvl5pPr>
            <a:lvl6pPr marL="2743200" lvl="5" indent="-285750" algn="l">
              <a:lnSpc>
                <a:spcPct val="115000"/>
              </a:lnSpc>
              <a:spcBef>
                <a:spcPts val="1600"/>
              </a:spcBef>
              <a:spcAft>
                <a:spcPts val="0"/>
              </a:spcAft>
              <a:buSzPts val="900"/>
              <a:buChar char="■"/>
              <a:defRPr sz="1200"/>
            </a:lvl6pPr>
            <a:lvl7pPr marL="3200400" lvl="6" indent="-285750" algn="l">
              <a:lnSpc>
                <a:spcPct val="115000"/>
              </a:lnSpc>
              <a:spcBef>
                <a:spcPts val="1600"/>
              </a:spcBef>
              <a:spcAft>
                <a:spcPts val="0"/>
              </a:spcAft>
              <a:buSzPts val="900"/>
              <a:buChar char="●"/>
              <a:defRPr sz="1200"/>
            </a:lvl7pPr>
            <a:lvl8pPr marL="3657600" lvl="7" indent="-285750" algn="l">
              <a:lnSpc>
                <a:spcPct val="115000"/>
              </a:lnSpc>
              <a:spcBef>
                <a:spcPts val="1600"/>
              </a:spcBef>
              <a:spcAft>
                <a:spcPts val="0"/>
              </a:spcAft>
              <a:buSzPts val="900"/>
              <a:buChar char="○"/>
              <a:defRPr sz="1200"/>
            </a:lvl8pPr>
            <a:lvl9pPr marL="4114800" lvl="8" indent="-285750" algn="l">
              <a:lnSpc>
                <a:spcPct val="115000"/>
              </a:lnSpc>
              <a:spcBef>
                <a:spcPts val="1600"/>
              </a:spcBef>
              <a:spcAft>
                <a:spcPts val="1600"/>
              </a:spcAft>
              <a:buSzPts val="900"/>
              <a:buChar char="■"/>
              <a:defRPr sz="1200"/>
            </a:lvl9pPr>
          </a:lstStyle>
          <a:p>
            <a:endParaRPr/>
          </a:p>
        </p:txBody>
      </p:sp>
      <p:sp>
        <p:nvSpPr>
          <p:cNvPr id="382" name="Google Shape;382;p33"/>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3"/>
        <p:cNvGrpSpPr/>
        <p:nvPr/>
      </p:nvGrpSpPr>
      <p:grpSpPr>
        <a:xfrm>
          <a:off x="0" y="0"/>
          <a:ext cx="0" cy="0"/>
          <a:chOff x="0" y="0"/>
          <a:chExt cx="0" cy="0"/>
        </a:xfrm>
      </p:grpSpPr>
      <p:sp>
        <p:nvSpPr>
          <p:cNvPr id="384" name="Google Shape;384;p34"/>
          <p:cNvSpPr txBox="1">
            <a:spLocks noGrp="1"/>
          </p:cNvSpPr>
          <p:nvPr>
            <p:ph type="title"/>
          </p:nvPr>
        </p:nvSpPr>
        <p:spPr>
          <a:xfrm>
            <a:off x="490250" y="450150"/>
            <a:ext cx="6367800" cy="40908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4800"/>
            </a:lvl2pPr>
            <a:lvl3pPr lvl="2" algn="l">
              <a:lnSpc>
                <a:spcPct val="100000"/>
              </a:lnSpc>
              <a:spcBef>
                <a:spcPts val="0"/>
              </a:spcBef>
              <a:spcAft>
                <a:spcPts val="0"/>
              </a:spcAft>
              <a:buSzPts val="3600"/>
              <a:buNone/>
              <a:defRPr sz="4800"/>
            </a:lvl3pPr>
            <a:lvl4pPr lvl="3" algn="l">
              <a:lnSpc>
                <a:spcPct val="100000"/>
              </a:lnSpc>
              <a:spcBef>
                <a:spcPts val="0"/>
              </a:spcBef>
              <a:spcAft>
                <a:spcPts val="0"/>
              </a:spcAft>
              <a:buSzPts val="3600"/>
              <a:buNone/>
              <a:defRPr sz="4800"/>
            </a:lvl4pPr>
            <a:lvl5pPr lvl="4" algn="l">
              <a:lnSpc>
                <a:spcPct val="100000"/>
              </a:lnSpc>
              <a:spcBef>
                <a:spcPts val="0"/>
              </a:spcBef>
              <a:spcAft>
                <a:spcPts val="0"/>
              </a:spcAft>
              <a:buSzPts val="3600"/>
              <a:buNone/>
              <a:defRPr sz="4800"/>
            </a:lvl5pPr>
            <a:lvl6pPr lvl="5" algn="l">
              <a:lnSpc>
                <a:spcPct val="100000"/>
              </a:lnSpc>
              <a:spcBef>
                <a:spcPts val="0"/>
              </a:spcBef>
              <a:spcAft>
                <a:spcPts val="0"/>
              </a:spcAft>
              <a:buSzPts val="3600"/>
              <a:buNone/>
              <a:defRPr sz="4800"/>
            </a:lvl6pPr>
            <a:lvl7pPr lvl="6" algn="l">
              <a:lnSpc>
                <a:spcPct val="100000"/>
              </a:lnSpc>
              <a:spcBef>
                <a:spcPts val="0"/>
              </a:spcBef>
              <a:spcAft>
                <a:spcPts val="0"/>
              </a:spcAft>
              <a:buSzPts val="3600"/>
              <a:buNone/>
              <a:defRPr sz="4800"/>
            </a:lvl7pPr>
            <a:lvl8pPr lvl="7" algn="l">
              <a:lnSpc>
                <a:spcPct val="100000"/>
              </a:lnSpc>
              <a:spcBef>
                <a:spcPts val="0"/>
              </a:spcBef>
              <a:spcAft>
                <a:spcPts val="0"/>
              </a:spcAft>
              <a:buSzPts val="3600"/>
              <a:buNone/>
              <a:defRPr sz="4800"/>
            </a:lvl8pPr>
            <a:lvl9pPr lvl="8" algn="l">
              <a:lnSpc>
                <a:spcPct val="100000"/>
              </a:lnSpc>
              <a:spcBef>
                <a:spcPts val="0"/>
              </a:spcBef>
              <a:spcAft>
                <a:spcPts val="0"/>
              </a:spcAft>
              <a:buSzPts val="3600"/>
              <a:buNone/>
              <a:defRPr sz="4800"/>
            </a:lvl9pPr>
          </a:lstStyle>
          <a:p>
            <a:endParaRPr/>
          </a:p>
        </p:txBody>
      </p:sp>
      <p:sp>
        <p:nvSpPr>
          <p:cNvPr id="385" name="Google Shape;385;p34"/>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6"/>
        <p:cNvGrpSpPr/>
        <p:nvPr/>
      </p:nvGrpSpPr>
      <p:grpSpPr>
        <a:xfrm>
          <a:off x="0" y="0"/>
          <a:ext cx="0" cy="0"/>
          <a:chOff x="0" y="0"/>
          <a:chExt cx="0" cy="0"/>
        </a:xfrm>
      </p:grpSpPr>
      <p:sp>
        <p:nvSpPr>
          <p:cNvPr id="387" name="Google Shape;387;p3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388" name="Google Shape;388;p35"/>
          <p:cNvSpPr txBox="1">
            <a:spLocks noGrp="1"/>
          </p:cNvSpPr>
          <p:nvPr>
            <p:ph type="title"/>
          </p:nvPr>
        </p:nvSpPr>
        <p:spPr>
          <a:xfrm>
            <a:off x="265500" y="1233175"/>
            <a:ext cx="4045200" cy="14823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3200"/>
              <a:buNone/>
              <a:defRPr sz="4200"/>
            </a:lvl1pPr>
            <a:lvl2pPr lvl="1" algn="ctr">
              <a:lnSpc>
                <a:spcPct val="100000"/>
              </a:lnSpc>
              <a:spcBef>
                <a:spcPts val="0"/>
              </a:spcBef>
              <a:spcAft>
                <a:spcPts val="0"/>
              </a:spcAft>
              <a:buSzPts val="3200"/>
              <a:buNone/>
              <a:defRPr sz="4200"/>
            </a:lvl2pPr>
            <a:lvl3pPr lvl="2" algn="ctr">
              <a:lnSpc>
                <a:spcPct val="100000"/>
              </a:lnSpc>
              <a:spcBef>
                <a:spcPts val="0"/>
              </a:spcBef>
              <a:spcAft>
                <a:spcPts val="0"/>
              </a:spcAft>
              <a:buSzPts val="3200"/>
              <a:buNone/>
              <a:defRPr sz="4200"/>
            </a:lvl3pPr>
            <a:lvl4pPr lvl="3" algn="ctr">
              <a:lnSpc>
                <a:spcPct val="100000"/>
              </a:lnSpc>
              <a:spcBef>
                <a:spcPts val="0"/>
              </a:spcBef>
              <a:spcAft>
                <a:spcPts val="0"/>
              </a:spcAft>
              <a:buSzPts val="3200"/>
              <a:buNone/>
              <a:defRPr sz="4200"/>
            </a:lvl4pPr>
            <a:lvl5pPr lvl="4" algn="ctr">
              <a:lnSpc>
                <a:spcPct val="100000"/>
              </a:lnSpc>
              <a:spcBef>
                <a:spcPts val="0"/>
              </a:spcBef>
              <a:spcAft>
                <a:spcPts val="0"/>
              </a:spcAft>
              <a:buSzPts val="3200"/>
              <a:buNone/>
              <a:defRPr sz="4200"/>
            </a:lvl5pPr>
            <a:lvl6pPr lvl="5" algn="ctr">
              <a:lnSpc>
                <a:spcPct val="100000"/>
              </a:lnSpc>
              <a:spcBef>
                <a:spcPts val="0"/>
              </a:spcBef>
              <a:spcAft>
                <a:spcPts val="0"/>
              </a:spcAft>
              <a:buSzPts val="3200"/>
              <a:buNone/>
              <a:defRPr sz="4200"/>
            </a:lvl6pPr>
            <a:lvl7pPr lvl="6" algn="ctr">
              <a:lnSpc>
                <a:spcPct val="100000"/>
              </a:lnSpc>
              <a:spcBef>
                <a:spcPts val="0"/>
              </a:spcBef>
              <a:spcAft>
                <a:spcPts val="0"/>
              </a:spcAft>
              <a:buSzPts val="3200"/>
              <a:buNone/>
              <a:defRPr sz="4200"/>
            </a:lvl7pPr>
            <a:lvl8pPr lvl="7" algn="ctr">
              <a:lnSpc>
                <a:spcPct val="100000"/>
              </a:lnSpc>
              <a:spcBef>
                <a:spcPts val="0"/>
              </a:spcBef>
              <a:spcAft>
                <a:spcPts val="0"/>
              </a:spcAft>
              <a:buSzPts val="3200"/>
              <a:buNone/>
              <a:defRPr sz="4200"/>
            </a:lvl8pPr>
            <a:lvl9pPr lvl="8" algn="ctr">
              <a:lnSpc>
                <a:spcPct val="100000"/>
              </a:lnSpc>
              <a:spcBef>
                <a:spcPts val="0"/>
              </a:spcBef>
              <a:spcAft>
                <a:spcPts val="0"/>
              </a:spcAft>
              <a:buSzPts val="3200"/>
              <a:buNone/>
              <a:defRPr sz="4200"/>
            </a:lvl9pPr>
          </a:lstStyle>
          <a:p>
            <a:endParaRPr/>
          </a:p>
        </p:txBody>
      </p:sp>
      <p:sp>
        <p:nvSpPr>
          <p:cNvPr id="389" name="Google Shape;389;p35"/>
          <p:cNvSpPr txBox="1">
            <a:spLocks noGrp="1"/>
          </p:cNvSpPr>
          <p:nvPr>
            <p:ph type="subTitle" idx="1"/>
          </p:nvPr>
        </p:nvSpPr>
        <p:spPr>
          <a:xfrm>
            <a:off x="265500" y="2803075"/>
            <a:ext cx="4045200" cy="12351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sz="2100"/>
            </a:lvl2pPr>
            <a:lvl3pPr lvl="2" algn="ctr">
              <a:lnSpc>
                <a:spcPct val="100000"/>
              </a:lnSpc>
              <a:spcBef>
                <a:spcPts val="0"/>
              </a:spcBef>
              <a:spcAft>
                <a:spcPts val="0"/>
              </a:spcAft>
              <a:buSzPts val="1600"/>
              <a:buNone/>
              <a:defRPr sz="2100"/>
            </a:lvl3pPr>
            <a:lvl4pPr lvl="3" algn="ctr">
              <a:lnSpc>
                <a:spcPct val="100000"/>
              </a:lnSpc>
              <a:spcBef>
                <a:spcPts val="0"/>
              </a:spcBef>
              <a:spcAft>
                <a:spcPts val="0"/>
              </a:spcAft>
              <a:buSzPts val="1600"/>
              <a:buNone/>
              <a:defRPr sz="2100"/>
            </a:lvl4pPr>
            <a:lvl5pPr lvl="4" algn="ctr">
              <a:lnSpc>
                <a:spcPct val="100000"/>
              </a:lnSpc>
              <a:spcBef>
                <a:spcPts val="0"/>
              </a:spcBef>
              <a:spcAft>
                <a:spcPts val="0"/>
              </a:spcAft>
              <a:buSzPts val="1600"/>
              <a:buNone/>
              <a:defRPr sz="2100"/>
            </a:lvl5pPr>
            <a:lvl6pPr lvl="5" algn="ctr">
              <a:lnSpc>
                <a:spcPct val="100000"/>
              </a:lnSpc>
              <a:spcBef>
                <a:spcPts val="0"/>
              </a:spcBef>
              <a:spcAft>
                <a:spcPts val="0"/>
              </a:spcAft>
              <a:buSzPts val="1600"/>
              <a:buNone/>
              <a:defRPr sz="2100"/>
            </a:lvl6pPr>
            <a:lvl7pPr lvl="6" algn="ctr">
              <a:lnSpc>
                <a:spcPct val="100000"/>
              </a:lnSpc>
              <a:spcBef>
                <a:spcPts val="0"/>
              </a:spcBef>
              <a:spcAft>
                <a:spcPts val="0"/>
              </a:spcAft>
              <a:buSzPts val="1600"/>
              <a:buNone/>
              <a:defRPr sz="2100"/>
            </a:lvl7pPr>
            <a:lvl8pPr lvl="7" algn="ctr">
              <a:lnSpc>
                <a:spcPct val="100000"/>
              </a:lnSpc>
              <a:spcBef>
                <a:spcPts val="0"/>
              </a:spcBef>
              <a:spcAft>
                <a:spcPts val="0"/>
              </a:spcAft>
              <a:buSzPts val="1600"/>
              <a:buNone/>
              <a:defRPr sz="2100"/>
            </a:lvl8pPr>
            <a:lvl9pPr lvl="8" algn="ctr">
              <a:lnSpc>
                <a:spcPct val="100000"/>
              </a:lnSpc>
              <a:spcBef>
                <a:spcPts val="0"/>
              </a:spcBef>
              <a:spcAft>
                <a:spcPts val="0"/>
              </a:spcAft>
              <a:buSzPts val="1600"/>
              <a:buNone/>
              <a:defRPr sz="2100"/>
            </a:lvl9pPr>
          </a:lstStyle>
          <a:p>
            <a:endParaRPr/>
          </a:p>
        </p:txBody>
      </p:sp>
      <p:sp>
        <p:nvSpPr>
          <p:cNvPr id="390" name="Google Shape;390;p35"/>
          <p:cNvSpPr txBox="1">
            <a:spLocks noGrp="1"/>
          </p:cNvSpPr>
          <p:nvPr>
            <p:ph type="body" idx="2"/>
          </p:nvPr>
        </p:nvSpPr>
        <p:spPr>
          <a:xfrm>
            <a:off x="4939500" y="724075"/>
            <a:ext cx="3837000" cy="3695100"/>
          </a:xfrm>
          <a:prstGeom prst="rect">
            <a:avLst/>
          </a:prstGeom>
          <a:noFill/>
          <a:ln>
            <a:noFill/>
          </a:ln>
        </p:spPr>
        <p:txBody>
          <a:bodyPr spcFirstLastPara="1" wrap="square" lIns="68575" tIns="68575" rIns="68575" bIns="68575" anchor="ctr" anchorCtr="0">
            <a:noAutofit/>
          </a:bodyPr>
          <a:lstStyle>
            <a:lvl1pPr marL="457200" lvl="0" indent="-317500" algn="l">
              <a:lnSpc>
                <a:spcPct val="115000"/>
              </a:lnSpc>
              <a:spcBef>
                <a:spcPts val="0"/>
              </a:spcBef>
              <a:spcAft>
                <a:spcPts val="0"/>
              </a:spcAft>
              <a:buSzPts val="14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91" name="Google Shape;391;p35"/>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92"/>
        <p:cNvGrpSpPr/>
        <p:nvPr/>
      </p:nvGrpSpPr>
      <p:grpSpPr>
        <a:xfrm>
          <a:off x="0" y="0"/>
          <a:ext cx="0" cy="0"/>
          <a:chOff x="0" y="0"/>
          <a:chExt cx="0" cy="0"/>
        </a:xfrm>
      </p:grpSpPr>
      <p:sp>
        <p:nvSpPr>
          <p:cNvPr id="393" name="Google Shape;393;p36"/>
          <p:cNvSpPr txBox="1">
            <a:spLocks noGrp="1"/>
          </p:cNvSpPr>
          <p:nvPr>
            <p:ph type="body" idx="1"/>
          </p:nvPr>
        </p:nvSpPr>
        <p:spPr>
          <a:xfrm>
            <a:off x="311700" y="4230575"/>
            <a:ext cx="5998800" cy="605100"/>
          </a:xfrm>
          <a:prstGeom prst="rect">
            <a:avLst/>
          </a:prstGeom>
          <a:noFill/>
          <a:ln>
            <a:noFill/>
          </a:ln>
        </p:spPr>
        <p:txBody>
          <a:bodyPr spcFirstLastPara="1" wrap="square" lIns="68575" tIns="68575" rIns="68575" bIns="68575" anchor="ctr" anchorCtr="0">
            <a:noAutofit/>
          </a:bodyPr>
          <a:lstStyle>
            <a:lvl1pPr marL="457200" lvl="0" indent="-228600" algn="l">
              <a:lnSpc>
                <a:spcPct val="100000"/>
              </a:lnSpc>
              <a:spcBef>
                <a:spcPts val="0"/>
              </a:spcBef>
              <a:spcAft>
                <a:spcPts val="0"/>
              </a:spcAft>
              <a:buSzPts val="1400"/>
              <a:buNone/>
              <a:defRPr/>
            </a:lvl1pPr>
            <a:lvl2pPr marL="914400" lvl="1" indent="-298450" algn="l">
              <a:lnSpc>
                <a:spcPct val="115000"/>
              </a:lnSpc>
              <a:spcBef>
                <a:spcPts val="1200"/>
              </a:spcBef>
              <a:spcAft>
                <a:spcPts val="0"/>
              </a:spcAft>
              <a:buSzPts val="1100"/>
              <a:buChar char="○"/>
              <a:defRPr/>
            </a:lvl2pPr>
            <a:lvl3pPr marL="1371600" lvl="2" indent="-298450" algn="l">
              <a:lnSpc>
                <a:spcPct val="115000"/>
              </a:lnSpc>
              <a:spcBef>
                <a:spcPts val="1200"/>
              </a:spcBef>
              <a:spcAft>
                <a:spcPts val="0"/>
              </a:spcAft>
              <a:buSzPts val="1100"/>
              <a:buChar char="■"/>
              <a:defRPr/>
            </a:lvl3pPr>
            <a:lvl4pPr marL="1828800" lvl="3" indent="-298450" algn="l">
              <a:lnSpc>
                <a:spcPct val="115000"/>
              </a:lnSpc>
              <a:spcBef>
                <a:spcPts val="1200"/>
              </a:spcBef>
              <a:spcAft>
                <a:spcPts val="0"/>
              </a:spcAft>
              <a:buSzPts val="1100"/>
              <a:buChar char="●"/>
              <a:defRPr/>
            </a:lvl4pPr>
            <a:lvl5pPr marL="2286000" lvl="4" indent="-298450" algn="l">
              <a:lnSpc>
                <a:spcPct val="115000"/>
              </a:lnSpc>
              <a:spcBef>
                <a:spcPts val="1200"/>
              </a:spcBef>
              <a:spcAft>
                <a:spcPts val="0"/>
              </a:spcAft>
              <a:buSzPts val="1100"/>
              <a:buChar char="○"/>
              <a:defRPr/>
            </a:lvl5pPr>
            <a:lvl6pPr marL="2743200" lvl="5" indent="-298450" algn="l">
              <a:lnSpc>
                <a:spcPct val="115000"/>
              </a:lnSpc>
              <a:spcBef>
                <a:spcPts val="1200"/>
              </a:spcBef>
              <a:spcAft>
                <a:spcPts val="0"/>
              </a:spcAft>
              <a:buSzPts val="1100"/>
              <a:buChar char="■"/>
              <a:defRPr/>
            </a:lvl6pPr>
            <a:lvl7pPr marL="3200400" lvl="6" indent="-298450" algn="l">
              <a:lnSpc>
                <a:spcPct val="115000"/>
              </a:lnSpc>
              <a:spcBef>
                <a:spcPts val="1200"/>
              </a:spcBef>
              <a:spcAft>
                <a:spcPts val="0"/>
              </a:spcAft>
              <a:buSzPts val="1100"/>
              <a:buChar char="●"/>
              <a:defRPr/>
            </a:lvl7pPr>
            <a:lvl8pPr marL="3657600" lvl="7" indent="-298450" algn="l">
              <a:lnSpc>
                <a:spcPct val="115000"/>
              </a:lnSpc>
              <a:spcBef>
                <a:spcPts val="1200"/>
              </a:spcBef>
              <a:spcAft>
                <a:spcPts val="0"/>
              </a:spcAft>
              <a:buSzPts val="1100"/>
              <a:buChar char="○"/>
              <a:defRPr/>
            </a:lvl8pPr>
            <a:lvl9pPr marL="4114800" lvl="8" indent="-298450" algn="l">
              <a:lnSpc>
                <a:spcPct val="115000"/>
              </a:lnSpc>
              <a:spcBef>
                <a:spcPts val="1200"/>
              </a:spcBef>
              <a:spcAft>
                <a:spcPts val="1200"/>
              </a:spcAft>
              <a:buSzPts val="1100"/>
              <a:buChar char="■"/>
              <a:defRPr/>
            </a:lvl9pPr>
          </a:lstStyle>
          <a:p>
            <a:endParaRPr/>
          </a:p>
        </p:txBody>
      </p:sp>
      <p:sp>
        <p:nvSpPr>
          <p:cNvPr id="394" name="Google Shape;394;p3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311700" y="1106125"/>
            <a:ext cx="8520600" cy="19635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9000"/>
              <a:buNone/>
              <a:defRPr sz="12000"/>
            </a:lvl1pPr>
            <a:lvl2pPr lvl="1" algn="ctr">
              <a:lnSpc>
                <a:spcPct val="100000"/>
              </a:lnSpc>
              <a:spcBef>
                <a:spcPts val="0"/>
              </a:spcBef>
              <a:spcAft>
                <a:spcPts val="0"/>
              </a:spcAft>
              <a:buSzPts val="9000"/>
              <a:buNone/>
              <a:defRPr sz="12000"/>
            </a:lvl2pPr>
            <a:lvl3pPr lvl="2" algn="ctr">
              <a:lnSpc>
                <a:spcPct val="100000"/>
              </a:lnSpc>
              <a:spcBef>
                <a:spcPts val="0"/>
              </a:spcBef>
              <a:spcAft>
                <a:spcPts val="0"/>
              </a:spcAft>
              <a:buSzPts val="9000"/>
              <a:buNone/>
              <a:defRPr sz="12000"/>
            </a:lvl3pPr>
            <a:lvl4pPr lvl="3" algn="ctr">
              <a:lnSpc>
                <a:spcPct val="100000"/>
              </a:lnSpc>
              <a:spcBef>
                <a:spcPts val="0"/>
              </a:spcBef>
              <a:spcAft>
                <a:spcPts val="0"/>
              </a:spcAft>
              <a:buSzPts val="9000"/>
              <a:buNone/>
              <a:defRPr sz="12000"/>
            </a:lvl4pPr>
            <a:lvl5pPr lvl="4" algn="ctr">
              <a:lnSpc>
                <a:spcPct val="100000"/>
              </a:lnSpc>
              <a:spcBef>
                <a:spcPts val="0"/>
              </a:spcBef>
              <a:spcAft>
                <a:spcPts val="0"/>
              </a:spcAft>
              <a:buSzPts val="9000"/>
              <a:buNone/>
              <a:defRPr sz="12000"/>
            </a:lvl5pPr>
            <a:lvl6pPr lvl="5" algn="ctr">
              <a:lnSpc>
                <a:spcPct val="100000"/>
              </a:lnSpc>
              <a:spcBef>
                <a:spcPts val="0"/>
              </a:spcBef>
              <a:spcAft>
                <a:spcPts val="0"/>
              </a:spcAft>
              <a:buSzPts val="9000"/>
              <a:buNone/>
              <a:defRPr sz="12000"/>
            </a:lvl6pPr>
            <a:lvl7pPr lvl="6" algn="ctr">
              <a:lnSpc>
                <a:spcPct val="100000"/>
              </a:lnSpc>
              <a:spcBef>
                <a:spcPts val="0"/>
              </a:spcBef>
              <a:spcAft>
                <a:spcPts val="0"/>
              </a:spcAft>
              <a:buSzPts val="9000"/>
              <a:buNone/>
              <a:defRPr sz="12000"/>
            </a:lvl7pPr>
            <a:lvl8pPr lvl="7" algn="ctr">
              <a:lnSpc>
                <a:spcPct val="100000"/>
              </a:lnSpc>
              <a:spcBef>
                <a:spcPts val="0"/>
              </a:spcBef>
              <a:spcAft>
                <a:spcPts val="0"/>
              </a:spcAft>
              <a:buSzPts val="9000"/>
              <a:buNone/>
              <a:defRPr sz="12000"/>
            </a:lvl8pPr>
            <a:lvl9pPr lvl="8" algn="ctr">
              <a:lnSpc>
                <a:spcPct val="100000"/>
              </a:lnSpc>
              <a:spcBef>
                <a:spcPts val="0"/>
              </a:spcBef>
              <a:spcAft>
                <a:spcPts val="0"/>
              </a:spcAft>
              <a:buSzPts val="9000"/>
              <a:buNone/>
              <a:defRPr sz="12000"/>
            </a:lvl9pPr>
          </a:lstStyle>
          <a:p>
            <a:endParaRPr/>
          </a:p>
        </p:txBody>
      </p:sp>
      <p:sp>
        <p:nvSpPr>
          <p:cNvPr id="397" name="Google Shape;397;p37"/>
          <p:cNvSpPr txBox="1">
            <a:spLocks noGrp="1"/>
          </p:cNvSpPr>
          <p:nvPr>
            <p:ph type="body" idx="1"/>
          </p:nvPr>
        </p:nvSpPr>
        <p:spPr>
          <a:xfrm>
            <a:off x="311700" y="3152225"/>
            <a:ext cx="8520600" cy="1300800"/>
          </a:xfrm>
          <a:prstGeom prst="rect">
            <a:avLst/>
          </a:prstGeom>
          <a:noFill/>
          <a:ln>
            <a:noFill/>
          </a:ln>
        </p:spPr>
        <p:txBody>
          <a:bodyPr spcFirstLastPara="1" wrap="square" lIns="68575" tIns="68575" rIns="68575" bIns="68575" anchor="t" anchorCtr="0">
            <a:noAutofit/>
          </a:bodyPr>
          <a:lstStyle>
            <a:lvl1pPr marL="457200" lvl="0" indent="-317500" algn="ctr">
              <a:lnSpc>
                <a:spcPct val="115000"/>
              </a:lnSpc>
              <a:spcBef>
                <a:spcPts val="0"/>
              </a:spcBef>
              <a:spcAft>
                <a:spcPts val="0"/>
              </a:spcAft>
              <a:buSzPts val="1400"/>
              <a:buChar char="●"/>
              <a:defRPr/>
            </a:lvl1pPr>
            <a:lvl2pPr marL="914400" lvl="1" indent="-298450" algn="ctr">
              <a:lnSpc>
                <a:spcPct val="115000"/>
              </a:lnSpc>
              <a:spcBef>
                <a:spcPts val="1600"/>
              </a:spcBef>
              <a:spcAft>
                <a:spcPts val="0"/>
              </a:spcAft>
              <a:buSzPts val="1100"/>
              <a:buChar char="○"/>
              <a:defRPr/>
            </a:lvl2pPr>
            <a:lvl3pPr marL="1371600" lvl="2" indent="-298450" algn="ctr">
              <a:lnSpc>
                <a:spcPct val="115000"/>
              </a:lnSpc>
              <a:spcBef>
                <a:spcPts val="1600"/>
              </a:spcBef>
              <a:spcAft>
                <a:spcPts val="0"/>
              </a:spcAft>
              <a:buSzPts val="1100"/>
              <a:buChar char="■"/>
              <a:defRPr/>
            </a:lvl3pPr>
            <a:lvl4pPr marL="1828800" lvl="3" indent="-298450" algn="ctr">
              <a:lnSpc>
                <a:spcPct val="115000"/>
              </a:lnSpc>
              <a:spcBef>
                <a:spcPts val="1600"/>
              </a:spcBef>
              <a:spcAft>
                <a:spcPts val="0"/>
              </a:spcAft>
              <a:buSzPts val="1100"/>
              <a:buChar char="●"/>
              <a:defRPr/>
            </a:lvl4pPr>
            <a:lvl5pPr marL="2286000" lvl="4" indent="-298450" algn="ctr">
              <a:lnSpc>
                <a:spcPct val="115000"/>
              </a:lnSpc>
              <a:spcBef>
                <a:spcPts val="1600"/>
              </a:spcBef>
              <a:spcAft>
                <a:spcPts val="0"/>
              </a:spcAft>
              <a:buSzPts val="1100"/>
              <a:buChar char="○"/>
              <a:defRPr/>
            </a:lvl5pPr>
            <a:lvl6pPr marL="2743200" lvl="5" indent="-298450" algn="ctr">
              <a:lnSpc>
                <a:spcPct val="115000"/>
              </a:lnSpc>
              <a:spcBef>
                <a:spcPts val="1600"/>
              </a:spcBef>
              <a:spcAft>
                <a:spcPts val="0"/>
              </a:spcAft>
              <a:buSzPts val="1100"/>
              <a:buChar char="■"/>
              <a:defRPr/>
            </a:lvl6pPr>
            <a:lvl7pPr marL="3200400" lvl="6" indent="-298450" algn="ctr">
              <a:lnSpc>
                <a:spcPct val="115000"/>
              </a:lnSpc>
              <a:spcBef>
                <a:spcPts val="1600"/>
              </a:spcBef>
              <a:spcAft>
                <a:spcPts val="0"/>
              </a:spcAft>
              <a:buSzPts val="1100"/>
              <a:buChar char="●"/>
              <a:defRPr/>
            </a:lvl7pPr>
            <a:lvl8pPr marL="3657600" lvl="7" indent="-298450" algn="ctr">
              <a:lnSpc>
                <a:spcPct val="115000"/>
              </a:lnSpc>
              <a:spcBef>
                <a:spcPts val="1600"/>
              </a:spcBef>
              <a:spcAft>
                <a:spcPts val="0"/>
              </a:spcAft>
              <a:buSzPts val="1100"/>
              <a:buChar char="○"/>
              <a:defRPr/>
            </a:lvl8pPr>
            <a:lvl9pPr marL="4114800" lvl="8" indent="-298450" algn="ctr">
              <a:lnSpc>
                <a:spcPct val="115000"/>
              </a:lnSpc>
              <a:spcBef>
                <a:spcPts val="1600"/>
              </a:spcBef>
              <a:spcAft>
                <a:spcPts val="1600"/>
              </a:spcAft>
              <a:buSzPts val="1100"/>
              <a:buChar char="■"/>
              <a:defRPr/>
            </a:lvl9pPr>
          </a:lstStyle>
          <a:p>
            <a:endParaRPr/>
          </a:p>
        </p:txBody>
      </p:sp>
      <p:sp>
        <p:nvSpPr>
          <p:cNvPr id="398" name="Google Shape;398;p37"/>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5"/>
        <p:cNvGrpSpPr/>
        <p:nvPr/>
      </p:nvGrpSpPr>
      <p:grpSpPr>
        <a:xfrm>
          <a:off x="0" y="0"/>
          <a:ext cx="0" cy="0"/>
          <a:chOff x="0" y="0"/>
          <a:chExt cx="0" cy="0"/>
        </a:xfrm>
      </p:grpSpPr>
      <p:sp>
        <p:nvSpPr>
          <p:cNvPr id="406" name="Google Shape;406;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07" name="Google Shape;407;p3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8" name="Google Shape;408;p3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09" name="Google Shape;409;p3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0" name="Google Shape;410;p3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1"/>
        <p:cNvGrpSpPr/>
        <p:nvPr/>
      </p:nvGrpSpPr>
      <p:grpSpPr>
        <a:xfrm>
          <a:off x="0" y="0"/>
          <a:ext cx="0" cy="0"/>
          <a:chOff x="0" y="0"/>
          <a:chExt cx="0" cy="0"/>
        </a:xfrm>
      </p:grpSpPr>
      <p:sp>
        <p:nvSpPr>
          <p:cNvPr id="412" name="Google Shape;412;p4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13" name="Google Shape;413;p40"/>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414" name="Google Shape;414;p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5" name="Google Shape;415;p4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6" name="Google Shape;416;p4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7"/>
        <p:cNvGrpSpPr/>
        <p:nvPr/>
      </p:nvGrpSpPr>
      <p:grpSpPr>
        <a:xfrm>
          <a:off x="0" y="0"/>
          <a:ext cx="0" cy="0"/>
          <a:chOff x="0" y="0"/>
          <a:chExt cx="0" cy="0"/>
        </a:xfrm>
      </p:grpSpPr>
      <p:sp>
        <p:nvSpPr>
          <p:cNvPr id="418" name="Google Shape;418;p41"/>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19" name="Google Shape;419;p41"/>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420" name="Google Shape;420;p4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1" name="Google Shape;421;p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2" name="Google Shape;422;p4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3"/>
        <p:cNvGrpSpPr/>
        <p:nvPr/>
      </p:nvGrpSpPr>
      <p:grpSpPr>
        <a:xfrm>
          <a:off x="0" y="0"/>
          <a:ext cx="0" cy="0"/>
          <a:chOff x="0" y="0"/>
          <a:chExt cx="0" cy="0"/>
        </a:xfrm>
      </p:grpSpPr>
      <p:sp>
        <p:nvSpPr>
          <p:cNvPr id="424" name="Google Shape;424;p4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25" name="Google Shape;425;p42"/>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6" name="Google Shape;426;p42"/>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7" name="Google Shape;427;p4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8" name="Google Shape;428;p4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9" name="Google Shape;429;p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0"/>
        <p:cNvGrpSpPr/>
        <p:nvPr/>
      </p:nvGrpSpPr>
      <p:grpSpPr>
        <a:xfrm>
          <a:off x="0" y="0"/>
          <a:ext cx="0" cy="0"/>
          <a:chOff x="0" y="0"/>
          <a:chExt cx="0" cy="0"/>
        </a:xfrm>
      </p:grpSpPr>
      <p:sp>
        <p:nvSpPr>
          <p:cNvPr id="431" name="Google Shape;431;p43"/>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32" name="Google Shape;432;p43"/>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33" name="Google Shape;433;p43"/>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4" name="Google Shape;434;p43"/>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35" name="Google Shape;435;p43"/>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6" name="Google Shape;436;p4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7" name="Google Shape;437;p4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8" name="Google Shape;438;p4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9"/>
        <p:cNvGrpSpPr/>
        <p:nvPr/>
      </p:nvGrpSpPr>
      <p:grpSpPr>
        <a:xfrm>
          <a:off x="0" y="0"/>
          <a:ext cx="0" cy="0"/>
          <a:chOff x="0" y="0"/>
          <a:chExt cx="0" cy="0"/>
        </a:xfrm>
      </p:grpSpPr>
      <p:sp>
        <p:nvSpPr>
          <p:cNvPr id="440" name="Google Shape;440;p4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41" name="Google Shape;441;p4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2" name="Google Shape;442;p4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3" name="Google Shape;443;p4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4"/>
        <p:cNvGrpSpPr/>
        <p:nvPr/>
      </p:nvGrpSpPr>
      <p:grpSpPr>
        <a:xfrm>
          <a:off x="0" y="0"/>
          <a:ext cx="0" cy="0"/>
          <a:chOff x="0" y="0"/>
          <a:chExt cx="0" cy="0"/>
        </a:xfrm>
      </p:grpSpPr>
      <p:sp>
        <p:nvSpPr>
          <p:cNvPr id="445" name="Google Shape;445;p4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6" name="Google Shape;446;p4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7" name="Google Shape;447;p4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8"/>
        <p:cNvGrpSpPr/>
        <p:nvPr/>
      </p:nvGrpSpPr>
      <p:grpSpPr>
        <a:xfrm>
          <a:off x="0" y="0"/>
          <a:ext cx="0" cy="0"/>
          <a:chOff x="0" y="0"/>
          <a:chExt cx="0" cy="0"/>
        </a:xfrm>
      </p:grpSpPr>
      <p:sp>
        <p:nvSpPr>
          <p:cNvPr id="449" name="Google Shape;449;p4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50" name="Google Shape;450;p46"/>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451" name="Google Shape;451;p46"/>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52" name="Google Shape;452;p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53" name="Google Shape;453;p4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54" name="Google Shape;454;p4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55"/>
        <p:cNvGrpSpPr/>
        <p:nvPr/>
      </p:nvGrpSpPr>
      <p:grpSpPr>
        <a:xfrm>
          <a:off x="0" y="0"/>
          <a:ext cx="0" cy="0"/>
          <a:chOff x="0" y="0"/>
          <a:chExt cx="0" cy="0"/>
        </a:xfrm>
      </p:grpSpPr>
      <p:sp>
        <p:nvSpPr>
          <p:cNvPr id="456" name="Google Shape;456;p47"/>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57" name="Google Shape;457;p47"/>
          <p:cNvSpPr>
            <a:spLocks noGrp="1"/>
          </p:cNvSpPr>
          <p:nvPr>
            <p:ph type="pic" idx="2"/>
          </p:nvPr>
        </p:nvSpPr>
        <p:spPr>
          <a:xfrm>
            <a:off x="3887391" y="740569"/>
            <a:ext cx="4629150" cy="3655219"/>
          </a:xfrm>
          <a:prstGeom prst="rect">
            <a:avLst/>
          </a:prstGeom>
          <a:noFill/>
          <a:ln>
            <a:noFill/>
          </a:ln>
        </p:spPr>
      </p:sp>
      <p:sp>
        <p:nvSpPr>
          <p:cNvPr id="458" name="Google Shape;458;p47"/>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59" name="Google Shape;459;p4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0" name="Google Shape;460;p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1" name="Google Shape;461;p4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2"/>
        <p:cNvGrpSpPr/>
        <p:nvPr/>
      </p:nvGrpSpPr>
      <p:grpSpPr>
        <a:xfrm>
          <a:off x="0" y="0"/>
          <a:ext cx="0" cy="0"/>
          <a:chOff x="0" y="0"/>
          <a:chExt cx="0" cy="0"/>
        </a:xfrm>
      </p:grpSpPr>
      <p:sp>
        <p:nvSpPr>
          <p:cNvPr id="463" name="Google Shape;463;p4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64" name="Google Shape;464;p48"/>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5" name="Google Shape;465;p4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6" name="Google Shape;466;p4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7" name="Google Shape;467;p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8"/>
        <p:cNvGrpSpPr/>
        <p:nvPr/>
      </p:nvGrpSpPr>
      <p:grpSpPr>
        <a:xfrm>
          <a:off x="0" y="0"/>
          <a:ext cx="0" cy="0"/>
          <a:chOff x="0" y="0"/>
          <a:chExt cx="0" cy="0"/>
        </a:xfrm>
      </p:grpSpPr>
      <p:sp>
        <p:nvSpPr>
          <p:cNvPr id="469" name="Google Shape;469;p49"/>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0" name="Google Shape;470;p49"/>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1" name="Google Shape;471;p4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2" name="Google Shape;472;p4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3" name="Google Shape;473;p4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474"/>
        <p:cNvGrpSpPr/>
        <p:nvPr/>
      </p:nvGrpSpPr>
      <p:grpSpPr>
        <a:xfrm>
          <a:off x="0" y="0"/>
          <a:ext cx="0" cy="0"/>
          <a:chOff x="0" y="0"/>
          <a:chExt cx="0" cy="0"/>
        </a:xfrm>
      </p:grpSpPr>
      <p:sp>
        <p:nvSpPr>
          <p:cNvPr id="475" name="Google Shape;475;p50"/>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50"/>
          <p:cNvGrpSpPr/>
          <p:nvPr/>
        </p:nvGrpSpPr>
        <p:grpSpPr>
          <a:xfrm>
            <a:off x="2" y="4713898"/>
            <a:ext cx="3047923" cy="429600"/>
            <a:chOff x="-73" y="4713898"/>
            <a:chExt cx="3047923" cy="429600"/>
          </a:xfrm>
        </p:grpSpPr>
        <p:sp>
          <p:nvSpPr>
            <p:cNvPr id="477" name="Google Shape;477;p50"/>
            <p:cNvSpPr/>
            <p:nvPr/>
          </p:nvSpPr>
          <p:spPr>
            <a:xfrm rot="-5400000">
              <a:off x="2452050" y="4547698"/>
              <a:ext cx="429600" cy="762000"/>
            </a:xfrm>
            <a:prstGeom prst="rtTriangl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0"/>
            <p:cNvSpPr/>
            <p:nvPr/>
          </p:nvSpPr>
          <p:spPr>
            <a:xfrm rot="-5400000">
              <a:off x="928119" y="4547698"/>
              <a:ext cx="4296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0"/>
            <p:cNvSpPr/>
            <p:nvPr/>
          </p:nvSpPr>
          <p:spPr>
            <a:xfrm rot="5400000" flipH="1">
              <a:off x="1689952"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0"/>
            <p:cNvSpPr/>
            <p:nvPr/>
          </p:nvSpPr>
          <p:spPr>
            <a:xfrm rot="5400000" flipH="1">
              <a:off x="166127"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50"/>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0"/>
          <p:cNvSpPr txBox="1">
            <a:spLocks noGrp="1"/>
          </p:cNvSpPr>
          <p:nvPr>
            <p:ph type="title"/>
          </p:nvPr>
        </p:nvSpPr>
        <p:spPr>
          <a:xfrm>
            <a:off x="185350" y="352000"/>
            <a:ext cx="2683200" cy="40788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None/>
              <a:defRPr sz="3000" b="1">
                <a:solidFill>
                  <a:srgbClr val="212121"/>
                </a:solidFill>
              </a:defRPr>
            </a:lvl1pPr>
            <a:lvl2pPr lvl="1" algn="l">
              <a:lnSpc>
                <a:spcPct val="100000"/>
              </a:lnSpc>
              <a:spcBef>
                <a:spcPts val="0"/>
              </a:spcBef>
              <a:spcAft>
                <a:spcPts val="0"/>
              </a:spcAft>
              <a:buNone/>
              <a:defRPr sz="3000" b="1">
                <a:solidFill>
                  <a:srgbClr val="212121"/>
                </a:solidFill>
              </a:defRPr>
            </a:lvl2pPr>
            <a:lvl3pPr lvl="2" algn="l">
              <a:lnSpc>
                <a:spcPct val="100000"/>
              </a:lnSpc>
              <a:spcBef>
                <a:spcPts val="0"/>
              </a:spcBef>
              <a:spcAft>
                <a:spcPts val="0"/>
              </a:spcAft>
              <a:buNone/>
              <a:defRPr sz="3000" b="1">
                <a:solidFill>
                  <a:srgbClr val="212121"/>
                </a:solidFill>
              </a:defRPr>
            </a:lvl3pPr>
            <a:lvl4pPr lvl="3" algn="l">
              <a:lnSpc>
                <a:spcPct val="100000"/>
              </a:lnSpc>
              <a:spcBef>
                <a:spcPts val="0"/>
              </a:spcBef>
              <a:spcAft>
                <a:spcPts val="0"/>
              </a:spcAft>
              <a:buNone/>
              <a:defRPr sz="3000" b="1">
                <a:solidFill>
                  <a:srgbClr val="212121"/>
                </a:solidFill>
              </a:defRPr>
            </a:lvl4pPr>
            <a:lvl5pPr lvl="4" algn="l">
              <a:lnSpc>
                <a:spcPct val="100000"/>
              </a:lnSpc>
              <a:spcBef>
                <a:spcPts val="0"/>
              </a:spcBef>
              <a:spcAft>
                <a:spcPts val="0"/>
              </a:spcAft>
              <a:buNone/>
              <a:defRPr sz="3000" b="1">
                <a:solidFill>
                  <a:srgbClr val="212121"/>
                </a:solidFill>
              </a:defRPr>
            </a:lvl5pPr>
            <a:lvl6pPr lvl="5" algn="l">
              <a:lnSpc>
                <a:spcPct val="100000"/>
              </a:lnSpc>
              <a:spcBef>
                <a:spcPts val="0"/>
              </a:spcBef>
              <a:spcAft>
                <a:spcPts val="0"/>
              </a:spcAft>
              <a:buNone/>
              <a:defRPr sz="3000" b="1">
                <a:solidFill>
                  <a:srgbClr val="212121"/>
                </a:solidFill>
              </a:defRPr>
            </a:lvl6pPr>
            <a:lvl7pPr lvl="6" algn="l">
              <a:lnSpc>
                <a:spcPct val="100000"/>
              </a:lnSpc>
              <a:spcBef>
                <a:spcPts val="0"/>
              </a:spcBef>
              <a:spcAft>
                <a:spcPts val="0"/>
              </a:spcAft>
              <a:buNone/>
              <a:defRPr sz="3000" b="1">
                <a:solidFill>
                  <a:srgbClr val="212121"/>
                </a:solidFill>
              </a:defRPr>
            </a:lvl7pPr>
            <a:lvl8pPr lvl="7" algn="l">
              <a:lnSpc>
                <a:spcPct val="100000"/>
              </a:lnSpc>
              <a:spcBef>
                <a:spcPts val="0"/>
              </a:spcBef>
              <a:spcAft>
                <a:spcPts val="0"/>
              </a:spcAft>
              <a:buNone/>
              <a:defRPr sz="3000" b="1">
                <a:solidFill>
                  <a:srgbClr val="212121"/>
                </a:solidFill>
              </a:defRPr>
            </a:lvl8pPr>
            <a:lvl9pPr lvl="8" algn="l">
              <a:lnSpc>
                <a:spcPct val="100000"/>
              </a:lnSpc>
              <a:spcBef>
                <a:spcPts val="0"/>
              </a:spcBef>
              <a:spcAft>
                <a:spcPts val="0"/>
              </a:spcAft>
              <a:buNone/>
              <a:defRPr sz="3000" b="1">
                <a:solidFill>
                  <a:srgbClr val="212121"/>
                </a:solidFill>
              </a:defRPr>
            </a:lvl9pPr>
          </a:lstStyle>
          <a:p>
            <a:endParaRPr/>
          </a:p>
        </p:txBody>
      </p:sp>
      <p:sp>
        <p:nvSpPr>
          <p:cNvPr id="483" name="Google Shape;483;p50"/>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ustom layout">
  <p:cSld name="AUTOLAYOUT_3">
    <p:spTree>
      <p:nvGrpSpPr>
        <p:cNvPr id="1" name="Shape 484"/>
        <p:cNvGrpSpPr/>
        <p:nvPr/>
      </p:nvGrpSpPr>
      <p:grpSpPr>
        <a:xfrm>
          <a:off x="0" y="0"/>
          <a:ext cx="0" cy="0"/>
          <a:chOff x="0" y="0"/>
          <a:chExt cx="0" cy="0"/>
        </a:xfrm>
      </p:grpSpPr>
      <p:sp>
        <p:nvSpPr>
          <p:cNvPr id="485" name="Google Shape;485;p51"/>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0" y="981549"/>
            <a:ext cx="9144000" cy="708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7" name="Google Shape;487;p51"/>
          <p:cNvPicPr preferRelativeResize="0"/>
          <p:nvPr/>
        </p:nvPicPr>
        <p:blipFill rotWithShape="1">
          <a:blip r:embed="rId2">
            <a:alphaModFix/>
          </a:blip>
          <a:srcRect t="38312" b="38309"/>
          <a:stretch/>
        </p:blipFill>
        <p:spPr>
          <a:xfrm>
            <a:off x="0" y="0"/>
            <a:ext cx="9144006" cy="981554"/>
          </a:xfrm>
          <a:prstGeom prst="rect">
            <a:avLst/>
          </a:prstGeom>
          <a:noFill/>
          <a:ln>
            <a:noFill/>
          </a:ln>
        </p:spPr>
      </p:pic>
      <p:sp>
        <p:nvSpPr>
          <p:cNvPr id="488" name="Google Shape;488;p51"/>
          <p:cNvSpPr txBox="1">
            <a:spLocks noGrp="1"/>
          </p:cNvSpPr>
          <p:nvPr>
            <p:ph type="ctrTitle"/>
          </p:nvPr>
        </p:nvSpPr>
        <p:spPr>
          <a:xfrm>
            <a:off x="2938225" y="1478825"/>
            <a:ext cx="5379900" cy="10191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rgbClr val="212121"/>
              </a:buClr>
              <a:buSzPts val="2400"/>
              <a:buNone/>
              <a:defRPr sz="2400" b="1">
                <a:solidFill>
                  <a:srgbClr val="212121"/>
                </a:solidFill>
              </a:defRPr>
            </a:lvl1pPr>
            <a:lvl2pPr lvl="1" algn="l">
              <a:lnSpc>
                <a:spcPct val="100000"/>
              </a:lnSpc>
              <a:spcBef>
                <a:spcPts val="0"/>
              </a:spcBef>
              <a:spcAft>
                <a:spcPts val="0"/>
              </a:spcAft>
              <a:buClr>
                <a:srgbClr val="212121"/>
              </a:buClr>
              <a:buSzPts val="2400"/>
              <a:buNone/>
              <a:defRPr sz="2400" b="1">
                <a:solidFill>
                  <a:srgbClr val="212121"/>
                </a:solidFill>
              </a:defRPr>
            </a:lvl2pPr>
            <a:lvl3pPr lvl="2" algn="l">
              <a:lnSpc>
                <a:spcPct val="100000"/>
              </a:lnSpc>
              <a:spcBef>
                <a:spcPts val="0"/>
              </a:spcBef>
              <a:spcAft>
                <a:spcPts val="0"/>
              </a:spcAft>
              <a:buClr>
                <a:srgbClr val="212121"/>
              </a:buClr>
              <a:buSzPts val="2400"/>
              <a:buNone/>
              <a:defRPr sz="2400" b="1">
                <a:solidFill>
                  <a:srgbClr val="212121"/>
                </a:solidFill>
              </a:defRPr>
            </a:lvl3pPr>
            <a:lvl4pPr lvl="3" algn="l">
              <a:lnSpc>
                <a:spcPct val="100000"/>
              </a:lnSpc>
              <a:spcBef>
                <a:spcPts val="0"/>
              </a:spcBef>
              <a:spcAft>
                <a:spcPts val="0"/>
              </a:spcAft>
              <a:buClr>
                <a:srgbClr val="212121"/>
              </a:buClr>
              <a:buSzPts val="2400"/>
              <a:buNone/>
              <a:defRPr sz="2400" b="1">
                <a:solidFill>
                  <a:srgbClr val="212121"/>
                </a:solidFill>
              </a:defRPr>
            </a:lvl4pPr>
            <a:lvl5pPr lvl="4" algn="l">
              <a:lnSpc>
                <a:spcPct val="100000"/>
              </a:lnSpc>
              <a:spcBef>
                <a:spcPts val="0"/>
              </a:spcBef>
              <a:spcAft>
                <a:spcPts val="0"/>
              </a:spcAft>
              <a:buClr>
                <a:srgbClr val="212121"/>
              </a:buClr>
              <a:buSzPts val="2400"/>
              <a:buNone/>
              <a:defRPr sz="2400" b="1">
                <a:solidFill>
                  <a:srgbClr val="212121"/>
                </a:solidFill>
              </a:defRPr>
            </a:lvl5pPr>
            <a:lvl6pPr lvl="5" algn="l">
              <a:lnSpc>
                <a:spcPct val="100000"/>
              </a:lnSpc>
              <a:spcBef>
                <a:spcPts val="0"/>
              </a:spcBef>
              <a:spcAft>
                <a:spcPts val="0"/>
              </a:spcAft>
              <a:buClr>
                <a:srgbClr val="212121"/>
              </a:buClr>
              <a:buSzPts val="2400"/>
              <a:buNone/>
              <a:defRPr sz="2400" b="1">
                <a:solidFill>
                  <a:srgbClr val="212121"/>
                </a:solidFill>
              </a:defRPr>
            </a:lvl6pPr>
            <a:lvl7pPr lvl="6" algn="l">
              <a:lnSpc>
                <a:spcPct val="100000"/>
              </a:lnSpc>
              <a:spcBef>
                <a:spcPts val="0"/>
              </a:spcBef>
              <a:spcAft>
                <a:spcPts val="0"/>
              </a:spcAft>
              <a:buClr>
                <a:srgbClr val="212121"/>
              </a:buClr>
              <a:buSzPts val="2400"/>
              <a:buNone/>
              <a:defRPr sz="2400" b="1">
                <a:solidFill>
                  <a:srgbClr val="212121"/>
                </a:solidFill>
              </a:defRPr>
            </a:lvl7pPr>
            <a:lvl8pPr lvl="7" algn="l">
              <a:lnSpc>
                <a:spcPct val="100000"/>
              </a:lnSpc>
              <a:spcBef>
                <a:spcPts val="0"/>
              </a:spcBef>
              <a:spcAft>
                <a:spcPts val="0"/>
              </a:spcAft>
              <a:buClr>
                <a:srgbClr val="212121"/>
              </a:buClr>
              <a:buSzPts val="2400"/>
              <a:buNone/>
              <a:defRPr sz="2400" b="1">
                <a:solidFill>
                  <a:srgbClr val="212121"/>
                </a:solidFill>
              </a:defRPr>
            </a:lvl8pPr>
            <a:lvl9pPr lvl="8" algn="l">
              <a:lnSpc>
                <a:spcPct val="100000"/>
              </a:lnSpc>
              <a:spcBef>
                <a:spcPts val="0"/>
              </a:spcBef>
              <a:spcAft>
                <a:spcPts val="0"/>
              </a:spcAft>
              <a:buClr>
                <a:srgbClr val="212121"/>
              </a:buClr>
              <a:buSzPts val="2400"/>
              <a:buNone/>
              <a:defRPr sz="2400" b="1">
                <a:solidFill>
                  <a:srgbClr val="212121"/>
                </a:solidFill>
              </a:defRPr>
            </a:lvl9pPr>
          </a:lstStyle>
          <a:p>
            <a:endParaRPr/>
          </a:p>
        </p:txBody>
      </p:sp>
      <p:sp>
        <p:nvSpPr>
          <p:cNvPr id="489" name="Google Shape;489;p51"/>
          <p:cNvSpPr txBox="1">
            <a:spLocks noGrp="1"/>
          </p:cNvSpPr>
          <p:nvPr>
            <p:ph type="body" idx="1"/>
          </p:nvPr>
        </p:nvSpPr>
        <p:spPr>
          <a:xfrm>
            <a:off x="2938225" y="2602450"/>
            <a:ext cx="5387400" cy="1725600"/>
          </a:xfrm>
          <a:prstGeom prst="rect">
            <a:avLst/>
          </a:prstGeom>
          <a:noFill/>
          <a:ln>
            <a:noFill/>
          </a:ln>
        </p:spPr>
        <p:txBody>
          <a:bodyPr spcFirstLastPara="1" wrap="square" lIns="68575" tIns="34275" rIns="68575" bIns="34275" anchor="t" anchorCtr="0">
            <a:normAutofit/>
          </a:bodyPr>
          <a:lstStyle>
            <a:lvl1pPr marL="457200" lvl="0" indent="-330200" algn="l">
              <a:lnSpc>
                <a:spcPct val="115000"/>
              </a:lnSpc>
              <a:spcBef>
                <a:spcPts val="800"/>
              </a:spcBef>
              <a:spcAft>
                <a:spcPts val="0"/>
              </a:spcAft>
              <a:buClr>
                <a:srgbClr val="212121"/>
              </a:buClr>
              <a:buSzPts val="1600"/>
              <a:buChar char="•"/>
              <a:defRPr sz="1600">
                <a:solidFill>
                  <a:srgbClr val="212121"/>
                </a:solidFill>
              </a:defRPr>
            </a:lvl1pPr>
            <a:lvl2pPr marL="914400" lvl="1" indent="-342900" algn="l">
              <a:lnSpc>
                <a:spcPct val="115000"/>
              </a:lnSpc>
              <a:spcBef>
                <a:spcPts val="1600"/>
              </a:spcBef>
              <a:spcAft>
                <a:spcPts val="0"/>
              </a:spcAft>
              <a:buClr>
                <a:srgbClr val="212121"/>
              </a:buClr>
              <a:buSzPts val="1800"/>
              <a:buChar char="•"/>
              <a:defRPr sz="1400">
                <a:solidFill>
                  <a:srgbClr val="212121"/>
                </a:solidFill>
              </a:defRPr>
            </a:lvl2pPr>
            <a:lvl3pPr marL="1371600" lvl="2" indent="-323850" algn="l">
              <a:lnSpc>
                <a:spcPct val="115000"/>
              </a:lnSpc>
              <a:spcBef>
                <a:spcPts val="1600"/>
              </a:spcBef>
              <a:spcAft>
                <a:spcPts val="0"/>
              </a:spcAft>
              <a:buClr>
                <a:srgbClr val="212121"/>
              </a:buClr>
              <a:buSzPts val="1500"/>
              <a:buChar char="•"/>
              <a:defRPr sz="1400">
                <a:solidFill>
                  <a:srgbClr val="212121"/>
                </a:solidFill>
              </a:defRPr>
            </a:lvl3pPr>
            <a:lvl4pPr marL="1828800" lvl="3" indent="-317500" algn="l">
              <a:lnSpc>
                <a:spcPct val="115000"/>
              </a:lnSpc>
              <a:spcBef>
                <a:spcPts val="1600"/>
              </a:spcBef>
              <a:spcAft>
                <a:spcPts val="0"/>
              </a:spcAft>
              <a:buClr>
                <a:srgbClr val="212121"/>
              </a:buClr>
              <a:buSzPts val="1400"/>
              <a:buChar char="•"/>
              <a:defRPr sz="1400">
                <a:solidFill>
                  <a:srgbClr val="212121"/>
                </a:solidFill>
              </a:defRPr>
            </a:lvl4pPr>
            <a:lvl5pPr marL="2286000" lvl="4" indent="-317500" algn="l">
              <a:lnSpc>
                <a:spcPct val="115000"/>
              </a:lnSpc>
              <a:spcBef>
                <a:spcPts val="1600"/>
              </a:spcBef>
              <a:spcAft>
                <a:spcPts val="0"/>
              </a:spcAft>
              <a:buClr>
                <a:srgbClr val="212121"/>
              </a:buClr>
              <a:buSzPts val="1400"/>
              <a:buChar char="•"/>
              <a:defRPr sz="1400">
                <a:solidFill>
                  <a:srgbClr val="212121"/>
                </a:solidFill>
              </a:defRPr>
            </a:lvl5pPr>
            <a:lvl6pPr marL="2743200" lvl="5" indent="-317500" algn="l">
              <a:lnSpc>
                <a:spcPct val="115000"/>
              </a:lnSpc>
              <a:spcBef>
                <a:spcPts val="1600"/>
              </a:spcBef>
              <a:spcAft>
                <a:spcPts val="0"/>
              </a:spcAft>
              <a:buClr>
                <a:srgbClr val="212121"/>
              </a:buClr>
              <a:buSzPts val="1400"/>
              <a:buChar char="•"/>
              <a:defRPr sz="1400">
                <a:solidFill>
                  <a:srgbClr val="212121"/>
                </a:solidFill>
              </a:defRPr>
            </a:lvl6pPr>
            <a:lvl7pPr marL="3200400" lvl="6" indent="-317500" algn="l">
              <a:lnSpc>
                <a:spcPct val="115000"/>
              </a:lnSpc>
              <a:spcBef>
                <a:spcPts val="1600"/>
              </a:spcBef>
              <a:spcAft>
                <a:spcPts val="0"/>
              </a:spcAft>
              <a:buClr>
                <a:srgbClr val="212121"/>
              </a:buClr>
              <a:buSzPts val="1400"/>
              <a:buChar char="•"/>
              <a:defRPr sz="1400">
                <a:solidFill>
                  <a:srgbClr val="212121"/>
                </a:solidFill>
              </a:defRPr>
            </a:lvl7pPr>
            <a:lvl8pPr marL="3657600" lvl="7" indent="-317500" algn="l">
              <a:lnSpc>
                <a:spcPct val="115000"/>
              </a:lnSpc>
              <a:spcBef>
                <a:spcPts val="1600"/>
              </a:spcBef>
              <a:spcAft>
                <a:spcPts val="0"/>
              </a:spcAft>
              <a:buClr>
                <a:srgbClr val="212121"/>
              </a:buClr>
              <a:buSzPts val="1400"/>
              <a:buChar char="•"/>
              <a:defRPr sz="1400">
                <a:solidFill>
                  <a:srgbClr val="212121"/>
                </a:solidFill>
              </a:defRPr>
            </a:lvl8pPr>
            <a:lvl9pPr marL="4114800" lvl="8" indent="-317500" algn="l">
              <a:lnSpc>
                <a:spcPct val="115000"/>
              </a:lnSpc>
              <a:spcBef>
                <a:spcPts val="1600"/>
              </a:spcBef>
              <a:spcAft>
                <a:spcPts val="1600"/>
              </a:spcAft>
              <a:buClr>
                <a:srgbClr val="212121"/>
              </a:buClr>
              <a:buSzPts val="1400"/>
              <a:buChar char="•"/>
              <a:defRPr sz="1400">
                <a:solidFill>
                  <a:srgbClr val="212121"/>
                </a:solidFill>
              </a:defRPr>
            </a:lvl9pPr>
          </a:lstStyle>
          <a:p>
            <a:endParaRPr/>
          </a:p>
        </p:txBody>
      </p:sp>
      <p:sp>
        <p:nvSpPr>
          <p:cNvPr id="490" name="Google Shape;490;p51"/>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178E-82E8-4246-4646-B7474EDA0A3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0A6AB9C-2EB0-7E74-325D-1B83629E735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E3564C-F4DF-3E45-546F-4F12A50E2650}"/>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9739F7F7-644B-6FD4-F52F-3FA05E8820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1A62A2-40C7-A46A-2AC8-5D8BE8777D1F}"/>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3591309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A0B7-9AA9-37BC-FEF7-DC99D52AD2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B497F7-8158-471A-F973-5ABBAE3C6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624B78-7825-5CF2-BB80-3077B577FB4D}"/>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2753962C-BA72-FE81-3894-7702CC86C3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40095E-E444-31BC-EBD5-D0BA2CFFDCC9}"/>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278602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691D-D303-A538-6FCC-118AB187DE3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685A7E-73D9-CB5D-5472-013487B8EDE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6855B6-5DA3-5306-0A38-B475A8628329}"/>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25C84CB2-0BDC-55E0-E095-D8D137575D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916C79-3D1D-D120-5822-AE5C563BD241}"/>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13314328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4831B-4A8D-E2A9-0881-D33EF37EFA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53A304-FB78-8F7A-8FBD-1E17BA1D1F1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C91EEB-E20A-3D25-64D6-512B299AD76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1CF7C0-627B-1A96-CD35-F0BEC672A895}"/>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6" name="Footer Placeholder 5">
            <a:extLst>
              <a:ext uri="{FF2B5EF4-FFF2-40B4-BE49-F238E27FC236}">
                <a16:creationId xmlns:a16="http://schemas.microsoft.com/office/drawing/2014/main" id="{C97EC6EE-A0DA-F825-4DDC-F25E09ACFD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B330EF-0634-C0F2-0B9C-9CB97A2EEAB1}"/>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2617417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31D3F-A686-CF65-A98D-439B82224AA0}"/>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9CFE0B-5448-99ED-214D-12EF27F4508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99A89C0-1067-C35A-CED3-65A77978144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E23F50-CA5E-6524-37ED-254CBD6BA43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A1A9806-3313-20F9-886C-84A4F1CDDAD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883F02-BABB-42A1-2898-8DABCE540D22}"/>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8" name="Footer Placeholder 7">
            <a:extLst>
              <a:ext uri="{FF2B5EF4-FFF2-40B4-BE49-F238E27FC236}">
                <a16:creationId xmlns:a16="http://schemas.microsoft.com/office/drawing/2014/main" id="{BC9D2D2F-A4EA-C5C5-6FE7-103FDA72643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890E83D-27D7-FFE2-0646-606EE43501D8}"/>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1773292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7946-0F63-9794-DB3A-83D6B00D89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08B48C1-BF8C-778D-EB02-62C57192E57D}"/>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4" name="Footer Placeholder 3">
            <a:extLst>
              <a:ext uri="{FF2B5EF4-FFF2-40B4-BE49-F238E27FC236}">
                <a16:creationId xmlns:a16="http://schemas.microsoft.com/office/drawing/2014/main" id="{9DEC164B-C343-FC79-BF3C-29DDC9FE841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2E200A-9F8C-7046-F343-F8E44FE26762}"/>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42626015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DA9B2E-CD5E-704E-F5F7-7F313FAED303}"/>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3" name="Footer Placeholder 2">
            <a:extLst>
              <a:ext uri="{FF2B5EF4-FFF2-40B4-BE49-F238E27FC236}">
                <a16:creationId xmlns:a16="http://schemas.microsoft.com/office/drawing/2014/main" id="{5183B9F1-4F53-F029-D319-AAD2ECE1CB3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D79CD8-D71D-1735-2F72-8E10D35653E7}"/>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20397095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59DE3-50A6-04FB-0B17-03013BF6000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3E7B13-C1AC-DF6A-194C-19DEAA480C6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ABB0804-9D8C-57FE-D29F-DA86B30E762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180AAD9-DCA8-CB46-F8BC-3BD9B409B304}"/>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6" name="Footer Placeholder 5">
            <a:extLst>
              <a:ext uri="{FF2B5EF4-FFF2-40B4-BE49-F238E27FC236}">
                <a16:creationId xmlns:a16="http://schemas.microsoft.com/office/drawing/2014/main" id="{3A4E916E-57AA-F93E-B044-30B507589E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5D9410-96C5-0D76-1C6D-B333F40A4BB3}"/>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7456627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1653-D6FF-1935-BC4E-DCFDA449D73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1CE4E06-B2E2-9B19-951D-CDB8680CC65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A1FAE3EA-A998-8676-F610-5ECDA7410B4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E25B7A-A52B-9EA1-BDAE-9ECEA27DDBCC}"/>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6" name="Footer Placeholder 5">
            <a:extLst>
              <a:ext uri="{FF2B5EF4-FFF2-40B4-BE49-F238E27FC236}">
                <a16:creationId xmlns:a16="http://schemas.microsoft.com/office/drawing/2014/main" id="{583EA6C4-260E-75D3-BF15-716C032AAE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DE0A65-47F0-3969-0E51-3FE5A5E20F4E}"/>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15686458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2161-98EB-EA31-A9DB-1725779C17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072061-55AC-6698-35FF-41140C606D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A96363-8D6E-84AC-1EE7-EA53281DCB26}"/>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F8303E52-800A-A855-4ECE-8CDB376A95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A1BF21-8FE6-6C1F-90F9-F45B882177E5}"/>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3355663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753B40-982C-6D2C-8754-BC19498362D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969EBD-EDC1-E920-AECC-48A029F9FEC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C273B2-70B8-E714-D8E5-E3BBC04F9E98}"/>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12EAB5B6-3BCA-38C9-61E4-8FA560D57A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935B82-CB00-A695-7C97-2F41A51681F3}"/>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9812642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4ED6-315B-AF91-FCDB-E4ECA239AF7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C80B5E3-6229-ADD0-04D8-F98B2644C1C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402A61-122D-A85F-5D6D-A5D4830D6FE8}"/>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087D6F59-2277-5999-59D6-C2A7EAF87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0779C-54EF-0939-76E5-1272CC0ED545}"/>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379589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BD10A-A2ED-7BE9-7C4D-EC3EEB451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7A2621-1DB6-A8BD-59A3-8EDB23BEB9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E6C380-F23F-3C8D-4A26-574BBEE64D9F}"/>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155F7B8B-4C0F-938A-981F-A2A08B8A3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CFC7C-1FFD-0EC8-3890-94338028B6DF}"/>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4857187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7C19-5EBE-3742-551C-5FF64F4C8DD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B4581F9-2F01-EE30-6BC2-75366BB82F6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CB99E8-A21A-07F5-E57D-1DA92352C1BB}"/>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27EC73E6-5906-82B2-3B96-76ED5035F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45CBE-B720-1C0D-246D-7F1CBB0ABF44}"/>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4269728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73AB-2BE5-B561-36A7-638597F41D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D25BC9-A157-41AD-2D04-657A6019307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E73EC6-9B2D-0B42-C50F-F037D0AB31E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6CAA03-07E8-41EE-1625-D68E188E39FC}"/>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6" name="Footer Placeholder 5">
            <a:extLst>
              <a:ext uri="{FF2B5EF4-FFF2-40B4-BE49-F238E27FC236}">
                <a16:creationId xmlns:a16="http://schemas.microsoft.com/office/drawing/2014/main" id="{C7144EDF-2A49-4CDF-A18F-F7AA6AB9DC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287F8F-F71C-64F5-993F-58B98C7EA13F}"/>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31222690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4EE8-0F0F-8DE6-D5F3-7E9C54D6815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A3D6BC-B521-9FDE-3546-D76381A49F5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24253-161E-9D2B-D5C1-D9FB7DF142F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0F3568-E605-C24E-76E8-D453EDDE89C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D890CE9-3E73-67B7-6097-FB4B3A6DD05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A684D-E9E0-DDD2-3D94-0A3BEB989CDD}"/>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8" name="Footer Placeholder 7">
            <a:extLst>
              <a:ext uri="{FF2B5EF4-FFF2-40B4-BE49-F238E27FC236}">
                <a16:creationId xmlns:a16="http://schemas.microsoft.com/office/drawing/2014/main" id="{7FC8751B-CE65-911F-11E4-2D5164B510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48AB6F-E843-A6F1-1D66-64256F395AA5}"/>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11050215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0911A-2A81-539B-A18A-454C139D14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1CC83-5596-B7B7-9251-89E5805B7275}"/>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4" name="Footer Placeholder 3">
            <a:extLst>
              <a:ext uri="{FF2B5EF4-FFF2-40B4-BE49-F238E27FC236}">
                <a16:creationId xmlns:a16="http://schemas.microsoft.com/office/drawing/2014/main" id="{6A7C09AE-E1B0-9EE0-E2A4-54CEA9AB0B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79EACF-E2F4-FA63-83EE-E2281BE65404}"/>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12545942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AD1350-D9C1-32EC-8960-CA375D930005}"/>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3" name="Footer Placeholder 2">
            <a:extLst>
              <a:ext uri="{FF2B5EF4-FFF2-40B4-BE49-F238E27FC236}">
                <a16:creationId xmlns:a16="http://schemas.microsoft.com/office/drawing/2014/main" id="{B6961CD7-E881-7363-029F-BE6FD8F520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240E71-3E9D-CCB3-F1D2-5038B631E7AB}"/>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2413827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EFAA-EAF4-D1E3-B887-411787D6B9B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9AE4A1-C12E-739E-DF65-0D8F7514CEF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C9C6FE-1A75-2118-3C49-126F3F490D9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00DA3D3-47E4-00B4-8570-66B9E5D23B9B}"/>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6" name="Footer Placeholder 5">
            <a:extLst>
              <a:ext uri="{FF2B5EF4-FFF2-40B4-BE49-F238E27FC236}">
                <a16:creationId xmlns:a16="http://schemas.microsoft.com/office/drawing/2014/main" id="{8B5C0F7D-70E0-B230-A2EF-8BE7F0FF62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54F857-D7F7-DB55-8024-FC30B977DAC8}"/>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17016573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421B-D10C-7DB5-7D56-81D080BBF9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406C545-2DDA-56E4-CB80-1D2587EE0ED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C37C785-E54A-896C-F3FB-A8118AF32C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EC729D6-1390-A34C-C23E-08A21DB17407}"/>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6" name="Footer Placeholder 5">
            <a:extLst>
              <a:ext uri="{FF2B5EF4-FFF2-40B4-BE49-F238E27FC236}">
                <a16:creationId xmlns:a16="http://schemas.microsoft.com/office/drawing/2014/main" id="{44458D03-5234-67FB-7F6A-5357C83C10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CD3FB-FDB1-090E-3417-AE57E2EDA548}"/>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16231096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4D5D5-9695-E26D-3A0B-5507489234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DEEA55-AB9D-E1D3-4782-FA63E587E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79333-9C99-4F1B-01D6-108C4D6AFC4F}"/>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313D9D77-500C-EE72-9D84-080D2D22E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CC2B1-7B78-B11A-820D-80C063BCB353}"/>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27995074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EFEF0-E79F-3725-A130-0C010FD6B1A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DC5364-6B5E-A29C-579C-8CD96849F35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2E0CF-6A19-57E1-2C5A-8E483C66BC31}"/>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99C6F83C-BF7D-0DBC-CC02-4863328FD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B70B5-4270-7DC9-87B7-F15D7C3794C3}"/>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338069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0" name="Google Shape;280;p1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81" name="Google Shape;281;p1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82" name="Google Shape;282;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83" name="Google Shape;283;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84" name="Google Shape;284;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4"/>
        <p:cNvGrpSpPr/>
        <p:nvPr/>
      </p:nvGrpSpPr>
      <p:grpSpPr>
        <a:xfrm>
          <a:off x="0" y="0"/>
          <a:ext cx="0" cy="0"/>
          <a:chOff x="0" y="0"/>
          <a:chExt cx="0" cy="0"/>
        </a:xfrm>
      </p:grpSpPr>
      <p:sp>
        <p:nvSpPr>
          <p:cNvPr id="355" name="Google Shape;355;p26"/>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9pPr>
          </a:lstStyle>
          <a:p>
            <a:endParaRPr/>
          </a:p>
        </p:txBody>
      </p:sp>
      <p:sp>
        <p:nvSpPr>
          <p:cNvPr id="356" name="Google Shape;356;p26"/>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2pPr>
            <a:lvl3pPr marL="1371600" marR="0" lvl="2"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3pPr>
            <a:lvl4pPr marL="1828800" marR="0" lvl="3"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4pPr>
            <a:lvl5pPr marL="2286000" marR="0" lvl="4"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5pPr>
            <a:lvl6pPr marL="2743200" marR="0" lvl="5"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6pPr>
            <a:lvl7pPr marL="3200400" marR="0" lvl="6"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7pPr>
            <a:lvl8pPr marL="3657600" marR="0" lvl="7"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8pPr>
            <a:lvl9pPr marL="4114800" marR="0" lvl="8" indent="-298450" algn="l" rtl="0">
              <a:lnSpc>
                <a:spcPct val="115000"/>
              </a:lnSpc>
              <a:spcBef>
                <a:spcPts val="1200"/>
              </a:spcBef>
              <a:spcAft>
                <a:spcPts val="1200"/>
              </a:spcAft>
              <a:buClr>
                <a:schemeClr val="dk2"/>
              </a:buClr>
              <a:buSzPts val="11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57" name="Google Shape;357;p2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r" rtl="0">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9"/>
        <p:cNvGrpSpPr/>
        <p:nvPr/>
      </p:nvGrpSpPr>
      <p:grpSpPr>
        <a:xfrm>
          <a:off x="0" y="0"/>
          <a:ext cx="0" cy="0"/>
          <a:chOff x="0" y="0"/>
          <a:chExt cx="0" cy="0"/>
        </a:xfrm>
      </p:grpSpPr>
      <p:sp>
        <p:nvSpPr>
          <p:cNvPr id="400" name="Google Shape;400;p3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401" name="Google Shape;401;p3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02" name="Google Shape;402;p3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403" name="Google Shape;403;p3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404" name="Google Shape;404;p3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7427E-7293-EC7B-5835-B4D6593C83F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642EF7-20B9-33AA-D606-F5143F94CF5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8984E0-5194-F900-15BA-34EC4AC812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37FEAD45-FDB7-6668-9F0C-0C17AB32C75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425244-2295-EE03-BECB-F0C07A14EE0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061AB6-F094-4869-8A39-BFA272B8BF15}" type="slidenum">
              <a:rPr lang="en-IN" smtClean="0"/>
              <a:t>‹#›</a:t>
            </a:fld>
            <a:endParaRPr lang="en-IN"/>
          </a:p>
        </p:txBody>
      </p:sp>
    </p:spTree>
    <p:extLst>
      <p:ext uri="{BB962C8B-B14F-4D97-AF65-F5344CB8AC3E}">
        <p14:creationId xmlns:p14="http://schemas.microsoft.com/office/powerpoint/2010/main" val="25511431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975D65-30BC-260F-61AE-762F6B287BF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A07734-ECF2-C02B-800A-9461CC650C1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26D65-473D-7BE6-DCC1-34F2EEB3835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A66E9E17-084A-8AE0-76CD-776A67C4D28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F6E4CA-EA73-37FC-5C5B-ECE62025CDE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0E00890-E240-FB40-BE3E-F439CDF917A8}" type="slidenum">
              <a:rPr lang="en-US" smtClean="0"/>
              <a:t>‹#›</a:t>
            </a:fld>
            <a:endParaRPr lang="en-US"/>
          </a:p>
        </p:txBody>
      </p:sp>
    </p:spTree>
    <p:extLst>
      <p:ext uri="{BB962C8B-B14F-4D97-AF65-F5344CB8AC3E}">
        <p14:creationId xmlns:p14="http://schemas.microsoft.com/office/powerpoint/2010/main" val="25118296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5.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0.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4"/>
        <p:cNvGrpSpPr/>
        <p:nvPr/>
      </p:nvGrpSpPr>
      <p:grpSpPr>
        <a:xfrm>
          <a:off x="0" y="0"/>
          <a:ext cx="0" cy="0"/>
          <a:chOff x="0" y="0"/>
          <a:chExt cx="0" cy="0"/>
        </a:xfrm>
      </p:grpSpPr>
      <p:sp>
        <p:nvSpPr>
          <p:cNvPr id="495" name="Google Shape;495;p52"/>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96" name="Google Shape;496;p52"/>
          <p:cNvSpPr/>
          <p:nvPr/>
        </p:nvSpPr>
        <p:spPr>
          <a:xfrm>
            <a:off x="0" y="0"/>
            <a:ext cx="5429250" cy="5143500"/>
          </a:xfrm>
          <a:custGeom>
            <a:avLst/>
            <a:gdLst/>
            <a:ahLst/>
            <a:cxnLst/>
            <a:rect l="l" t="t" r="r" b="b"/>
            <a:pathLst>
              <a:path w="6568309" h="6858000" extrusionOk="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97" name="Google Shape;497;p52"/>
          <p:cNvSpPr txBox="1"/>
          <p:nvPr/>
        </p:nvSpPr>
        <p:spPr>
          <a:xfrm>
            <a:off x="596650" y="457200"/>
            <a:ext cx="4400700" cy="16848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500"/>
              </a:spcAft>
              <a:buNone/>
            </a:pPr>
            <a:r>
              <a:rPr lang="en" sz="2400" b="1" i="0" u="none" strike="noStrike" cap="none" dirty="0">
                <a:solidFill>
                  <a:schemeClr val="dk1"/>
                </a:solidFill>
                <a:latin typeface="Calibri"/>
                <a:ea typeface="Calibri"/>
                <a:cs typeface="Calibri"/>
                <a:sym typeface="Calibri"/>
              </a:rPr>
              <a:t>Detecting Fraud in Synthetic Transactions: </a:t>
            </a:r>
            <a:r>
              <a:rPr lang="en" sz="2400" b="1" i="1" u="none" strike="noStrike" cap="none" dirty="0">
                <a:solidFill>
                  <a:schemeClr val="dk1"/>
                </a:solidFill>
                <a:latin typeface="Calibri"/>
                <a:ea typeface="Calibri"/>
                <a:cs typeface="Calibri"/>
                <a:sym typeface="Calibri"/>
              </a:rPr>
              <a:t>A PaySim Simulator Exploration</a:t>
            </a:r>
            <a:endParaRPr sz="2400" b="1" i="1" u="none" strike="noStrike" cap="none" dirty="0">
              <a:solidFill>
                <a:schemeClr val="dk1"/>
              </a:solidFill>
              <a:latin typeface="Calibri"/>
              <a:ea typeface="Calibri"/>
              <a:cs typeface="Calibri"/>
              <a:sym typeface="Calibri"/>
            </a:endParaRPr>
          </a:p>
        </p:txBody>
      </p:sp>
      <p:sp>
        <p:nvSpPr>
          <p:cNvPr id="498" name="Google Shape;498;p52"/>
          <p:cNvSpPr txBox="1"/>
          <p:nvPr/>
        </p:nvSpPr>
        <p:spPr>
          <a:xfrm>
            <a:off x="852775" y="2571750"/>
            <a:ext cx="3557100" cy="2061300"/>
          </a:xfrm>
          <a:prstGeom prst="rect">
            <a:avLst/>
          </a:prstGeom>
          <a:noFill/>
          <a:ln>
            <a:noFill/>
          </a:ln>
        </p:spPr>
        <p:txBody>
          <a:bodyPr spcFirstLastPara="1" wrap="square" lIns="68575" tIns="34275" rIns="68575" bIns="34275" anchor="t" anchorCtr="0">
            <a:normAutofit/>
          </a:bodyPr>
          <a:lstStyle/>
          <a:p>
            <a:pPr marL="457200" marR="0" lvl="0" indent="0" algn="l" rtl="0">
              <a:lnSpc>
                <a:spcPct val="90000"/>
              </a:lnSpc>
              <a:spcBef>
                <a:spcPts val="0"/>
              </a:spcBef>
              <a:spcAft>
                <a:spcPts val="0"/>
              </a:spcAft>
              <a:buNone/>
            </a:pPr>
            <a:r>
              <a:rPr lang="en" sz="1600" b="1" i="0" u="sng" strike="noStrike" cap="none" dirty="0">
                <a:solidFill>
                  <a:schemeClr val="dk1"/>
                </a:solidFill>
                <a:latin typeface="Calibri"/>
                <a:ea typeface="Calibri"/>
                <a:cs typeface="Calibri"/>
                <a:sym typeface="Calibri"/>
              </a:rPr>
              <a:t>Team Members</a:t>
            </a:r>
            <a:endParaRPr sz="1200" b="1" u="sng" dirty="0"/>
          </a:p>
          <a:p>
            <a:pPr marL="0" marR="0" lvl="0" indent="6350" algn="l" rtl="0">
              <a:lnSpc>
                <a:spcPct val="90000"/>
              </a:lnSpc>
              <a:spcBef>
                <a:spcPts val="500"/>
              </a:spcBef>
              <a:spcAft>
                <a:spcPts val="0"/>
              </a:spcAft>
              <a:buClr>
                <a:srgbClr val="000000"/>
              </a:buClr>
              <a:buSzPts val="1500"/>
              <a:buFont typeface="Arial"/>
              <a:buChar char="•"/>
            </a:pPr>
            <a:r>
              <a:rPr lang="en" sz="1500" b="1" i="0" u="none" strike="noStrike" cap="none" dirty="0">
                <a:solidFill>
                  <a:schemeClr val="dk1"/>
                </a:solidFill>
                <a:latin typeface="Calibri"/>
                <a:ea typeface="Calibri"/>
                <a:cs typeface="Calibri"/>
                <a:sym typeface="Calibri"/>
              </a:rPr>
              <a:t>Aishwarya Parida (ap63595)</a:t>
            </a:r>
            <a:endParaRPr sz="1100" dirty="0"/>
          </a:p>
          <a:p>
            <a:pPr marL="0" marR="0" lvl="0" indent="6350" algn="l" rtl="0">
              <a:lnSpc>
                <a:spcPct val="90000"/>
              </a:lnSpc>
              <a:spcBef>
                <a:spcPts val="500"/>
              </a:spcBef>
              <a:spcAft>
                <a:spcPts val="0"/>
              </a:spcAft>
              <a:buClr>
                <a:srgbClr val="000000"/>
              </a:buClr>
              <a:buSzPts val="1500"/>
              <a:buFont typeface="Arial"/>
              <a:buChar char="•"/>
            </a:pPr>
            <a:r>
              <a:rPr lang="en" sz="1500" b="1" i="0" u="none" strike="noStrike" cap="none" dirty="0">
                <a:solidFill>
                  <a:schemeClr val="dk1"/>
                </a:solidFill>
                <a:latin typeface="Calibri"/>
                <a:ea typeface="Calibri"/>
                <a:cs typeface="Calibri"/>
                <a:sym typeface="Calibri"/>
              </a:rPr>
              <a:t>Bindu Raghu Naga (br28722)</a:t>
            </a:r>
            <a:endParaRPr sz="1100" dirty="0"/>
          </a:p>
          <a:p>
            <a:pPr marL="0" marR="0" lvl="0" indent="6350" algn="l" rtl="0">
              <a:lnSpc>
                <a:spcPct val="90000"/>
              </a:lnSpc>
              <a:spcBef>
                <a:spcPts val="500"/>
              </a:spcBef>
              <a:spcAft>
                <a:spcPts val="0"/>
              </a:spcAft>
              <a:buClr>
                <a:srgbClr val="000000"/>
              </a:buClr>
              <a:buSzPts val="1500"/>
              <a:buFont typeface="Arial"/>
              <a:buChar char="•"/>
            </a:pPr>
            <a:r>
              <a:rPr lang="en" sz="1500" b="1" i="0" u="none" strike="noStrike" cap="none" dirty="0">
                <a:solidFill>
                  <a:schemeClr val="dk1"/>
                </a:solidFill>
                <a:latin typeface="Calibri"/>
                <a:ea typeface="Calibri"/>
                <a:cs typeface="Calibri"/>
                <a:sym typeface="Calibri"/>
              </a:rPr>
              <a:t>Anurag Sahu (as229468)</a:t>
            </a:r>
            <a:endParaRPr sz="1100" dirty="0"/>
          </a:p>
          <a:p>
            <a:pPr marL="0" marR="0" lvl="0" indent="6350" algn="l" rtl="0">
              <a:lnSpc>
                <a:spcPct val="90000"/>
              </a:lnSpc>
              <a:spcBef>
                <a:spcPts val="500"/>
              </a:spcBef>
              <a:spcAft>
                <a:spcPts val="0"/>
              </a:spcAft>
              <a:buClr>
                <a:srgbClr val="000000"/>
              </a:buClr>
              <a:buSzPts val="1500"/>
              <a:buFont typeface="Arial"/>
              <a:buChar char="•"/>
            </a:pPr>
            <a:r>
              <a:rPr lang="en" sz="1500" b="1" i="0" u="none" strike="noStrike" cap="none" dirty="0">
                <a:solidFill>
                  <a:schemeClr val="dk1"/>
                </a:solidFill>
                <a:latin typeface="Calibri"/>
                <a:ea typeface="Calibri"/>
                <a:cs typeface="Calibri"/>
                <a:sym typeface="Calibri"/>
              </a:rPr>
              <a:t>Aneerudh Ravishankar (ar75925)</a:t>
            </a:r>
            <a:endParaRPr sz="1100" dirty="0"/>
          </a:p>
          <a:p>
            <a:pPr marL="0" marR="0" lvl="0" indent="6350" algn="l" rtl="0">
              <a:lnSpc>
                <a:spcPct val="90000"/>
              </a:lnSpc>
              <a:spcBef>
                <a:spcPts val="500"/>
              </a:spcBef>
              <a:spcAft>
                <a:spcPts val="500"/>
              </a:spcAft>
              <a:buClr>
                <a:srgbClr val="000000"/>
              </a:buClr>
              <a:buSzPts val="1500"/>
              <a:buFont typeface="Arial"/>
              <a:buChar char="•"/>
            </a:pPr>
            <a:r>
              <a:rPr lang="en" sz="1500" b="1" i="0" u="none" strike="noStrike" cap="none" dirty="0">
                <a:solidFill>
                  <a:schemeClr val="dk1"/>
                </a:solidFill>
                <a:latin typeface="Calibri"/>
                <a:ea typeface="Calibri"/>
                <a:cs typeface="Calibri"/>
                <a:sym typeface="Calibri"/>
              </a:rPr>
              <a:t>Jahnavi Angati (ja54632)</a:t>
            </a:r>
            <a:endParaRPr sz="1500" b="1" i="0" u="none" strike="noStrike" cap="none" dirty="0">
              <a:solidFill>
                <a:schemeClr val="dk1"/>
              </a:solidFill>
              <a:latin typeface="Calibri"/>
              <a:ea typeface="Calibri"/>
              <a:cs typeface="Calibri"/>
              <a:sym typeface="Calibri"/>
            </a:endParaRPr>
          </a:p>
        </p:txBody>
      </p:sp>
      <p:pic>
        <p:nvPicPr>
          <p:cNvPr id="499" name="Google Shape;499;p52" descr="A person touching a screen with a lock icon"/>
          <p:cNvPicPr preferRelativeResize="0"/>
          <p:nvPr/>
        </p:nvPicPr>
        <p:blipFill rotWithShape="1">
          <a:blip r:embed="rId3">
            <a:alphaModFix/>
          </a:blip>
          <a:srcRect/>
          <a:stretch/>
        </p:blipFill>
        <p:spPr>
          <a:xfrm>
            <a:off x="5429250" y="873250"/>
            <a:ext cx="3648451" cy="2286000"/>
          </a:xfrm>
          <a:prstGeom prst="rect">
            <a:avLst/>
          </a:prstGeom>
          <a:noFill/>
          <a:ln>
            <a:noFill/>
          </a:ln>
        </p:spPr>
      </p:pic>
      <p:pic>
        <p:nvPicPr>
          <p:cNvPr id="500" name="Google Shape;500;p52" descr="Blue letters on a black background&#10;&#10;Description automatically generated"/>
          <p:cNvPicPr preferRelativeResize="0"/>
          <p:nvPr/>
        </p:nvPicPr>
        <p:blipFill rotWithShape="1">
          <a:blip r:embed="rId4">
            <a:alphaModFix/>
          </a:blip>
          <a:srcRect/>
          <a:stretch/>
        </p:blipFill>
        <p:spPr>
          <a:xfrm>
            <a:off x="6032750" y="3524375"/>
            <a:ext cx="3111251" cy="846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D7E8E3-2E6A-9A55-57EF-E0E900AC2C4E}"/>
              </a:ext>
            </a:extLst>
          </p:cNvPr>
          <p:cNvPicPr>
            <a:picLocks noChangeAspect="1"/>
          </p:cNvPicPr>
          <p:nvPr/>
        </p:nvPicPr>
        <p:blipFill>
          <a:blip r:embed="rId2"/>
          <a:stretch>
            <a:fillRect/>
          </a:stretch>
        </p:blipFill>
        <p:spPr>
          <a:xfrm>
            <a:off x="5698672" y="1704975"/>
            <a:ext cx="3105150" cy="1733550"/>
          </a:xfrm>
          <a:prstGeom prst="rect">
            <a:avLst/>
          </a:prstGeom>
        </p:spPr>
      </p:pic>
      <p:sp>
        <p:nvSpPr>
          <p:cNvPr id="7" name="Google Shape;164;p13">
            <a:extLst>
              <a:ext uri="{FF2B5EF4-FFF2-40B4-BE49-F238E27FC236}">
                <a16:creationId xmlns:a16="http://schemas.microsoft.com/office/drawing/2014/main" id="{A682F62D-EB65-FC2D-E846-7E15A30D0B17}"/>
              </a:ext>
            </a:extLst>
          </p:cNvPr>
          <p:cNvSpPr txBox="1"/>
          <p:nvPr/>
        </p:nvSpPr>
        <p:spPr>
          <a:xfrm>
            <a:off x="0" y="160529"/>
            <a:ext cx="9144000"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Z-Score Outlier Detection: Insights and Implications for Fraud Analysis</a:t>
            </a:r>
          </a:p>
        </p:txBody>
      </p:sp>
      <p:sp>
        <p:nvSpPr>
          <p:cNvPr id="11" name="Rectangle 10">
            <a:extLst>
              <a:ext uri="{FF2B5EF4-FFF2-40B4-BE49-F238E27FC236}">
                <a16:creationId xmlns:a16="http://schemas.microsoft.com/office/drawing/2014/main" id="{80577E30-5EC1-4889-BCC8-E9C400CC6FB2}"/>
              </a:ext>
            </a:extLst>
          </p:cNvPr>
          <p:cNvSpPr/>
          <p:nvPr/>
        </p:nvSpPr>
        <p:spPr>
          <a:xfrm>
            <a:off x="587829" y="677826"/>
            <a:ext cx="7976507" cy="693775"/>
          </a:xfrm>
          <a:prstGeom prst="rect">
            <a:avLst/>
          </a:prstGeom>
          <a:noFill/>
          <a:ln w="25400" cap="flat" cmpd="sng" algn="ctr">
            <a:solidFill>
              <a:srgbClr val="FFAB40">
                <a:shade val="15000"/>
              </a:srgbClr>
            </a:solidFill>
            <a:prstDash val="solid"/>
          </a:ln>
          <a:effectLst/>
        </p:spPr>
        <p:txBody>
          <a:bodyPr rtlCol="0" anchor="ctr"/>
          <a:lstStyle/>
          <a:p>
            <a:pPr defTabSz="685800">
              <a:buClrTx/>
              <a:defRPr/>
            </a:pPr>
            <a:r>
              <a:rPr lang="en-US" sz="1200" b="1" i="1" dirty="0">
                <a:solidFill>
                  <a:srgbClr val="374151"/>
                </a:solidFill>
                <a:latin typeface="Fira Sans" panose="020B0503050000020004" pitchFamily="34" charset="0"/>
                <a:ea typeface="+mn-ea"/>
                <a:cs typeface="+mn-cs"/>
              </a:rPr>
              <a:t>Z-score</a:t>
            </a:r>
            <a:r>
              <a:rPr lang="en-US" sz="1200" i="1" dirty="0">
                <a:solidFill>
                  <a:srgbClr val="374151"/>
                </a:solidFill>
                <a:latin typeface="Fira Sans" panose="020B0503050000020004" pitchFamily="34" charset="0"/>
                <a:ea typeface="+mn-ea"/>
                <a:cs typeface="+mn-cs"/>
              </a:rPr>
              <a:t>: It gauges outliers by quantifying the number of standard deviations a data point deviates from the mean of the dataset. This normalization tool enables comparisons across different datasets</a:t>
            </a:r>
          </a:p>
          <a:p>
            <a:pPr defTabSz="685800">
              <a:buClrTx/>
              <a:defRPr/>
            </a:pPr>
            <a:r>
              <a:rPr lang="en-US" sz="1200" b="1" i="1" kern="1200" dirty="0">
                <a:solidFill>
                  <a:srgbClr val="374151"/>
                </a:solidFill>
                <a:latin typeface="Fira Sans" panose="020B0503050000020004" pitchFamily="34" charset="0"/>
                <a:ea typeface="+mn-ea"/>
                <a:cs typeface="+mn-cs"/>
              </a:rPr>
              <a:t>Decision Rule</a:t>
            </a:r>
            <a:r>
              <a:rPr lang="en-US" sz="1200" i="1" kern="1200" dirty="0">
                <a:solidFill>
                  <a:srgbClr val="374151"/>
                </a:solidFill>
                <a:latin typeface="Fira Sans" panose="020B0503050000020004" pitchFamily="34" charset="0"/>
                <a:ea typeface="+mn-ea"/>
                <a:cs typeface="+mn-cs"/>
              </a:rPr>
              <a:t>:</a:t>
            </a:r>
            <a:r>
              <a:rPr lang="en-US" sz="1200" i="1" dirty="0">
                <a:solidFill>
                  <a:srgbClr val="374151"/>
                </a:solidFill>
                <a:latin typeface="Fira Sans" panose="020B0503050000020004" pitchFamily="34" charset="0"/>
                <a:ea typeface="+mn-ea"/>
                <a:cs typeface="+mn-cs"/>
              </a:rPr>
              <a:t> ‘</a:t>
            </a:r>
            <a:r>
              <a:rPr lang="en-US" sz="1200" i="1" dirty="0" err="1">
                <a:solidFill>
                  <a:srgbClr val="374151"/>
                </a:solidFill>
                <a:latin typeface="Fira Sans" panose="020B0503050000020004" pitchFamily="34" charset="0"/>
                <a:ea typeface="+mn-ea"/>
                <a:cs typeface="+mn-cs"/>
              </a:rPr>
              <a:t>isFraud</a:t>
            </a:r>
            <a:r>
              <a:rPr lang="en-US" sz="1200" i="1" dirty="0">
                <a:solidFill>
                  <a:srgbClr val="374151"/>
                </a:solidFill>
                <a:latin typeface="Fira Sans" panose="020B0503050000020004" pitchFamily="34" charset="0"/>
                <a:ea typeface="+mn-ea"/>
                <a:cs typeface="+mn-cs"/>
              </a:rPr>
              <a:t>’ = 1 (while exceeding the Z-score threshold, set at 3 standard deviations from the mean)</a:t>
            </a:r>
          </a:p>
        </p:txBody>
      </p:sp>
      <p:graphicFrame>
        <p:nvGraphicFramePr>
          <p:cNvPr id="12" name="Table 11">
            <a:extLst>
              <a:ext uri="{FF2B5EF4-FFF2-40B4-BE49-F238E27FC236}">
                <a16:creationId xmlns:a16="http://schemas.microsoft.com/office/drawing/2014/main" id="{40BDC983-6857-BC98-17C6-9F0E29B20220}"/>
              </a:ext>
            </a:extLst>
          </p:cNvPr>
          <p:cNvGraphicFramePr>
            <a:graphicFrameLocks noGrp="1"/>
          </p:cNvGraphicFramePr>
          <p:nvPr>
            <p:extLst>
              <p:ext uri="{D42A27DB-BD31-4B8C-83A1-F6EECF244321}">
                <p14:modId xmlns:p14="http://schemas.microsoft.com/office/powerpoint/2010/main" val="642460675"/>
              </p:ext>
            </p:extLst>
          </p:nvPr>
        </p:nvGraphicFramePr>
        <p:xfrm>
          <a:off x="587828" y="1704975"/>
          <a:ext cx="4620987" cy="1733550"/>
        </p:xfrm>
        <a:graphic>
          <a:graphicData uri="http://schemas.openxmlformats.org/drawingml/2006/table">
            <a:tbl>
              <a:tblPr firstRow="1" bandRow="1">
                <a:tableStyleId>{5C22544A-7EE6-4342-B048-85BDC9FD1C3A}</a:tableStyleId>
              </a:tblPr>
              <a:tblGrid>
                <a:gridCol w="1540329">
                  <a:extLst>
                    <a:ext uri="{9D8B030D-6E8A-4147-A177-3AD203B41FA5}">
                      <a16:colId xmlns:a16="http://schemas.microsoft.com/office/drawing/2014/main" val="1628755444"/>
                    </a:ext>
                  </a:extLst>
                </a:gridCol>
                <a:gridCol w="1540329">
                  <a:extLst>
                    <a:ext uri="{9D8B030D-6E8A-4147-A177-3AD203B41FA5}">
                      <a16:colId xmlns:a16="http://schemas.microsoft.com/office/drawing/2014/main" val="307640012"/>
                    </a:ext>
                  </a:extLst>
                </a:gridCol>
                <a:gridCol w="1540329">
                  <a:extLst>
                    <a:ext uri="{9D8B030D-6E8A-4147-A177-3AD203B41FA5}">
                      <a16:colId xmlns:a16="http://schemas.microsoft.com/office/drawing/2014/main" val="3021029870"/>
                    </a:ext>
                  </a:extLst>
                </a:gridCol>
              </a:tblGrid>
              <a:tr h="333024">
                <a:tc>
                  <a:txBody>
                    <a:bodyPr/>
                    <a:lstStyle/>
                    <a:p>
                      <a:pPr algn="ctr"/>
                      <a:endParaRPr lang="en-IN" sz="1200" dirty="0">
                        <a:latin typeface="Fira Sans" panose="020B0503050000020004" pitchFamily="34" charset="0"/>
                      </a:endParaRPr>
                    </a:p>
                  </a:txBody>
                  <a:tcPr marL="68580" marR="68580" marT="34290" marB="34290"/>
                </a:tc>
                <a:tc>
                  <a:txBody>
                    <a:bodyPr/>
                    <a:lstStyle/>
                    <a:p>
                      <a:pPr algn="ctr"/>
                      <a:r>
                        <a:rPr lang="en-IN" sz="1200" dirty="0">
                          <a:latin typeface="Fira Sans" panose="020B0503050000020004" pitchFamily="34" charset="0"/>
                        </a:rPr>
                        <a:t>Actual Value</a:t>
                      </a:r>
                    </a:p>
                  </a:txBody>
                  <a:tcPr marL="68580" marR="68580" marT="34290" marB="34290" anchor="ctr"/>
                </a:tc>
                <a:tc>
                  <a:txBody>
                    <a:bodyPr/>
                    <a:lstStyle/>
                    <a:p>
                      <a:pPr algn="ctr"/>
                      <a:r>
                        <a:rPr lang="en-IN" sz="1200" dirty="0">
                          <a:latin typeface="Fira Sans" panose="020B0503050000020004" pitchFamily="34" charset="0"/>
                        </a:rPr>
                        <a:t>Based on Z-score</a:t>
                      </a:r>
                    </a:p>
                  </a:txBody>
                  <a:tcPr marL="68580" marR="68580" marT="34290" marB="34290" anchor="ctr"/>
                </a:tc>
                <a:extLst>
                  <a:ext uri="{0D108BD9-81ED-4DB2-BD59-A6C34878D82A}">
                    <a16:rowId xmlns:a16="http://schemas.microsoft.com/office/drawing/2014/main" val="2081552829"/>
                  </a:ext>
                </a:extLst>
              </a:tr>
              <a:tr h="333024">
                <a:tc>
                  <a:txBody>
                    <a:bodyPr/>
                    <a:lstStyle/>
                    <a:p>
                      <a:pPr algn="ctr"/>
                      <a:r>
                        <a:rPr lang="en-IN" sz="1200" b="1" dirty="0">
                          <a:latin typeface="Fira Sans" panose="020B0503050000020004" pitchFamily="34" charset="0"/>
                        </a:rPr>
                        <a:t># Outliers</a:t>
                      </a:r>
                    </a:p>
                  </a:txBody>
                  <a:tcPr marL="68580" marR="68580" marT="34290" marB="34290" anchor="ctr"/>
                </a:tc>
                <a:tc>
                  <a:txBody>
                    <a:bodyPr/>
                    <a:lstStyle/>
                    <a:p>
                      <a:pPr algn="ctr"/>
                      <a:r>
                        <a:rPr lang="en-IN" sz="1200" dirty="0">
                          <a:latin typeface="Fira Sans" panose="020B0503050000020004" pitchFamily="34" charset="0"/>
                        </a:rPr>
                        <a:t>8,150</a:t>
                      </a:r>
                    </a:p>
                  </a:txBody>
                  <a:tcPr marL="68580" marR="68580" marT="34290" marB="34290" anchor="ctr"/>
                </a:tc>
                <a:tc>
                  <a:txBody>
                    <a:bodyPr/>
                    <a:lstStyle/>
                    <a:p>
                      <a:pPr algn="ctr"/>
                      <a:r>
                        <a:rPr lang="en-IN" sz="1200" dirty="0">
                          <a:latin typeface="Fira Sans" panose="020B0503050000020004" pitchFamily="34" charset="0"/>
                        </a:rPr>
                        <a:t>8,213</a:t>
                      </a:r>
                    </a:p>
                  </a:txBody>
                  <a:tcPr marL="68580" marR="68580" marT="34290" marB="34290" anchor="ctr"/>
                </a:tc>
                <a:extLst>
                  <a:ext uri="{0D108BD9-81ED-4DB2-BD59-A6C34878D82A}">
                    <a16:rowId xmlns:a16="http://schemas.microsoft.com/office/drawing/2014/main" val="2392643555"/>
                  </a:ext>
                </a:extLst>
              </a:tr>
              <a:tr h="1067502">
                <a:tc gridSpan="3">
                  <a:txBody>
                    <a:bodyPr/>
                    <a:lstStyle/>
                    <a:p>
                      <a:pPr algn="l"/>
                      <a:r>
                        <a:rPr lang="en-US" sz="1200" i="1" kern="0" dirty="0">
                          <a:solidFill>
                            <a:srgbClr val="374151"/>
                          </a:solidFill>
                          <a:latin typeface="Fira Sans" panose="020B0503050000020004" pitchFamily="34" charset="0"/>
                          <a:ea typeface="+mn-ea"/>
                          <a:cs typeface="+mn-cs"/>
                        </a:rPr>
                        <a:t>Discrepancy in Z-score outlier counts, potentially stemming from repeated flagging of the same data point or overlapping detection, signals a need for thorough data validation to ensure accurate and reliable identification of outliers</a:t>
                      </a:r>
                      <a:endParaRPr lang="en-IN" sz="1200" i="1" kern="0" dirty="0">
                        <a:solidFill>
                          <a:srgbClr val="374151"/>
                        </a:solidFill>
                        <a:latin typeface="Fira Sans" panose="020B0503050000020004" pitchFamily="34" charset="0"/>
                        <a:ea typeface="+mn-ea"/>
                        <a:cs typeface="+mn-cs"/>
                      </a:endParaRPr>
                    </a:p>
                  </a:txBody>
                  <a:tcPr marL="68580" marR="68580" marT="34290" marB="34290" anchor="ctr"/>
                </a:tc>
                <a:tc hMerge="1">
                  <a:txBody>
                    <a:bodyPr/>
                    <a:lstStyle/>
                    <a:p>
                      <a:pPr algn="ctr"/>
                      <a:endParaRPr lang="en-IN" sz="1600" dirty="0">
                        <a:latin typeface="system-ui"/>
                      </a:endParaRPr>
                    </a:p>
                  </a:txBody>
                  <a:tcPr/>
                </a:tc>
                <a:tc hMerge="1">
                  <a:txBody>
                    <a:bodyPr/>
                    <a:lstStyle/>
                    <a:p>
                      <a:pPr algn="ctr"/>
                      <a:endParaRPr lang="en-IN" sz="1600" dirty="0">
                        <a:latin typeface="system-ui"/>
                      </a:endParaRPr>
                    </a:p>
                  </a:txBody>
                  <a:tcPr/>
                </a:tc>
                <a:extLst>
                  <a:ext uri="{0D108BD9-81ED-4DB2-BD59-A6C34878D82A}">
                    <a16:rowId xmlns:a16="http://schemas.microsoft.com/office/drawing/2014/main" val="568724588"/>
                  </a:ext>
                </a:extLst>
              </a:tr>
            </a:tbl>
          </a:graphicData>
        </a:graphic>
      </p:graphicFrame>
      <p:sp>
        <p:nvSpPr>
          <p:cNvPr id="13" name="Rectangle 12">
            <a:extLst>
              <a:ext uri="{FF2B5EF4-FFF2-40B4-BE49-F238E27FC236}">
                <a16:creationId xmlns:a16="http://schemas.microsoft.com/office/drawing/2014/main" id="{4178482F-552D-A3D6-F37E-230A683360DC}"/>
              </a:ext>
            </a:extLst>
          </p:cNvPr>
          <p:cNvSpPr/>
          <p:nvPr/>
        </p:nvSpPr>
        <p:spPr>
          <a:xfrm>
            <a:off x="2212522" y="1979841"/>
            <a:ext cx="2816678" cy="40413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4" name="Rectangle 13">
            <a:extLst>
              <a:ext uri="{FF2B5EF4-FFF2-40B4-BE49-F238E27FC236}">
                <a16:creationId xmlns:a16="http://schemas.microsoft.com/office/drawing/2014/main" id="{E4EAC1CC-EFE2-F4FE-B223-2C398F1B2242}"/>
              </a:ext>
            </a:extLst>
          </p:cNvPr>
          <p:cNvSpPr/>
          <p:nvPr/>
        </p:nvSpPr>
        <p:spPr>
          <a:xfrm>
            <a:off x="-1" y="4076700"/>
            <a:ext cx="9299122" cy="718953"/>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defTabSz="685800">
              <a:buClrTx/>
              <a:buFont typeface="Arial" panose="020B0604020202020204" pitchFamily="34" charset="0"/>
              <a:buChar char="•"/>
            </a:pPr>
            <a:r>
              <a:rPr lang="en-US" sz="1200" b="1" kern="1200" dirty="0">
                <a:solidFill>
                  <a:srgbClr val="0F0F0F"/>
                </a:solidFill>
                <a:latin typeface="Fira Sans" panose="020B0503050000020004" pitchFamily="34" charset="0"/>
              </a:rPr>
              <a:t>Accurate identification of outliers is vital in the context of fraud detection, where outliers can signify fraudulent transactions</a:t>
            </a:r>
          </a:p>
          <a:p>
            <a:pPr marL="214313" indent="-214313" defTabSz="685800">
              <a:buClrTx/>
              <a:buFont typeface="Arial" panose="020B0604020202020204" pitchFamily="34" charset="0"/>
              <a:buChar char="•"/>
            </a:pPr>
            <a:r>
              <a:rPr lang="en-US" sz="1200" b="1" kern="1200" dirty="0">
                <a:solidFill>
                  <a:srgbClr val="0F0F0F"/>
                </a:solidFill>
                <a:latin typeface="Fira Sans" panose="020B0503050000020004" pitchFamily="34" charset="0"/>
              </a:rPr>
              <a:t>Results should be interpreted considering potential data anomalies or duplication</a:t>
            </a:r>
          </a:p>
          <a:p>
            <a:pPr marL="214313" indent="-214313" defTabSz="685800">
              <a:buClrTx/>
              <a:buFont typeface="Arial" panose="020B0604020202020204" pitchFamily="34" charset="0"/>
              <a:buChar char="•"/>
            </a:pPr>
            <a:r>
              <a:rPr lang="en-US" sz="1200" b="1" kern="1200" dirty="0">
                <a:solidFill>
                  <a:srgbClr val="0F0F0F"/>
                </a:solidFill>
                <a:latin typeface="Fira Sans" panose="020B0503050000020004" pitchFamily="34" charset="0"/>
              </a:rPr>
              <a:t>Outliers represent a binary classification, indicating a substantial number of instances in fraud detection</a:t>
            </a:r>
          </a:p>
        </p:txBody>
      </p:sp>
      <p:sp>
        <p:nvSpPr>
          <p:cNvPr id="15" name="Rectangle 14">
            <a:extLst>
              <a:ext uri="{FF2B5EF4-FFF2-40B4-BE49-F238E27FC236}">
                <a16:creationId xmlns:a16="http://schemas.microsoft.com/office/drawing/2014/main" id="{F5639AC2-22AA-1657-6C8A-30F59199234E}"/>
              </a:ext>
            </a:extLst>
          </p:cNvPr>
          <p:cNvSpPr/>
          <p:nvPr/>
        </p:nvSpPr>
        <p:spPr>
          <a:xfrm>
            <a:off x="251460" y="3821581"/>
            <a:ext cx="5966460" cy="2783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US" sz="1100" b="1" i="1" kern="1200" dirty="0">
                <a:solidFill>
                  <a:srgbClr val="374151"/>
                </a:solidFill>
                <a:latin typeface="Fira Sans" panose="020B0503050000020004" pitchFamily="34" charset="0"/>
              </a:rPr>
              <a:t>Key Takeaways:</a:t>
            </a:r>
            <a:endParaRPr lang="en-US" sz="1100" i="1" kern="1200" dirty="0">
              <a:solidFill>
                <a:srgbClr val="374151"/>
              </a:solidFill>
              <a:latin typeface="Fira Sans" panose="020B0503050000020004" pitchFamily="34" charset="0"/>
            </a:endParaRPr>
          </a:p>
        </p:txBody>
      </p:sp>
    </p:spTree>
    <p:extLst>
      <p:ext uri="{BB962C8B-B14F-4D97-AF65-F5344CB8AC3E}">
        <p14:creationId xmlns:p14="http://schemas.microsoft.com/office/powerpoint/2010/main" val="312372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4;p13">
            <a:extLst>
              <a:ext uri="{FF2B5EF4-FFF2-40B4-BE49-F238E27FC236}">
                <a16:creationId xmlns:a16="http://schemas.microsoft.com/office/drawing/2014/main" id="{C73EC6E4-B43E-6A6C-286C-002FF9DC43F9}"/>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Understanding LOF Algorithm: Evaluating its Effectiveness in Fraud Detection</a:t>
            </a:r>
          </a:p>
        </p:txBody>
      </p:sp>
      <p:sp>
        <p:nvSpPr>
          <p:cNvPr id="10" name="Rectangle 9">
            <a:extLst>
              <a:ext uri="{FF2B5EF4-FFF2-40B4-BE49-F238E27FC236}">
                <a16:creationId xmlns:a16="http://schemas.microsoft.com/office/drawing/2014/main" id="{66541A95-022C-101C-CC03-B448875E2760}"/>
              </a:ext>
            </a:extLst>
          </p:cNvPr>
          <p:cNvSpPr/>
          <p:nvPr/>
        </p:nvSpPr>
        <p:spPr>
          <a:xfrm>
            <a:off x="587829" y="677826"/>
            <a:ext cx="7976507" cy="517297"/>
          </a:xfrm>
          <a:prstGeom prst="rect">
            <a:avLst/>
          </a:prstGeom>
          <a:noFill/>
          <a:ln w="25400" cap="flat" cmpd="sng" algn="ctr">
            <a:solidFill>
              <a:srgbClr val="FFAB40">
                <a:shade val="15000"/>
              </a:srgbClr>
            </a:solidFill>
            <a:prstDash val="solid"/>
          </a:ln>
          <a:effectLst/>
        </p:spPr>
        <p:txBody>
          <a:bodyPr rtlCol="0" anchor="ctr"/>
          <a:lstStyle/>
          <a:p>
            <a:pPr defTabSz="685800">
              <a:buClrTx/>
              <a:defRPr/>
            </a:pPr>
            <a:r>
              <a:rPr lang="en-IN" sz="1200" b="1" i="1" dirty="0">
                <a:solidFill>
                  <a:srgbClr val="374151"/>
                </a:solidFill>
                <a:latin typeface="Fira Sans" panose="020B0503050000020004" pitchFamily="34" charset="0"/>
                <a:ea typeface="+mn-ea"/>
                <a:cs typeface="+mn-cs"/>
              </a:rPr>
              <a:t>Local Outlier Factor (LOF)</a:t>
            </a:r>
            <a:r>
              <a:rPr lang="en-US" sz="1200" b="1" i="1" dirty="0">
                <a:solidFill>
                  <a:srgbClr val="374151"/>
                </a:solidFill>
                <a:latin typeface="Fira Sans" panose="020B0503050000020004" pitchFamily="34" charset="0"/>
                <a:ea typeface="+mn-ea"/>
                <a:cs typeface="+mn-cs"/>
              </a:rPr>
              <a:t>: </a:t>
            </a:r>
            <a:r>
              <a:rPr lang="en-US" sz="1200" i="1" dirty="0">
                <a:solidFill>
                  <a:srgbClr val="374151"/>
                </a:solidFill>
                <a:latin typeface="Fira Sans" panose="020B0503050000020004" pitchFamily="34" charset="0"/>
                <a:ea typeface="+mn-ea"/>
                <a:cs typeface="+mn-cs"/>
              </a:rPr>
              <a:t>Algorithm used to identify outliers or anomalies. It operates on the principle that outliers are likely to have a lower density compared to their neighbors, thereby standing out as anomalies</a:t>
            </a:r>
          </a:p>
        </p:txBody>
      </p:sp>
      <p:sp>
        <p:nvSpPr>
          <p:cNvPr id="11" name="Isosceles Triangle 10">
            <a:extLst>
              <a:ext uri="{FF2B5EF4-FFF2-40B4-BE49-F238E27FC236}">
                <a16:creationId xmlns:a16="http://schemas.microsoft.com/office/drawing/2014/main" id="{4E73B851-CC5C-19F1-CC9F-A8A4B11DAC10}"/>
              </a:ext>
            </a:extLst>
          </p:cNvPr>
          <p:cNvSpPr/>
          <p:nvPr/>
        </p:nvSpPr>
        <p:spPr>
          <a:xfrm rot="16200000">
            <a:off x="2785096" y="2592203"/>
            <a:ext cx="2596243" cy="187693"/>
          </a:xfrm>
          <a:prstGeom prst="triangle">
            <a:avLst>
              <a:gd name="adj" fmla="val 53013"/>
            </a:avLst>
          </a:prstGeom>
          <a:solidFill>
            <a:srgbClr val="C1D5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Rectangle: Rounded Corners 12">
            <a:extLst>
              <a:ext uri="{FF2B5EF4-FFF2-40B4-BE49-F238E27FC236}">
                <a16:creationId xmlns:a16="http://schemas.microsoft.com/office/drawing/2014/main" id="{101CBAAA-85A8-9870-567A-6F369797B97A}"/>
              </a:ext>
            </a:extLst>
          </p:cNvPr>
          <p:cNvSpPr/>
          <p:nvPr/>
        </p:nvSpPr>
        <p:spPr>
          <a:xfrm>
            <a:off x="4245428" y="1461407"/>
            <a:ext cx="4580165" cy="2522763"/>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The abundance of True Negatives highlights LOF's proficiency in recognizing non-fraudulent transactions</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Presence of False Negatives and a low count of True Positives indicate LOF's struggle to effectively identify fraudulent transactions</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The minimal count of False Positives is encouraging, signifying few instances where normal activity is incorrectly labeled as fraudulent</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However, the elevated count of False Negatives is concerning, indicating a significant number of fraudulent transactions going undetected</a:t>
            </a:r>
            <a:endParaRPr lang="en-IN" sz="1200" i="1" dirty="0">
              <a:solidFill>
                <a:srgbClr val="374151"/>
              </a:solidFill>
              <a:latin typeface="Fira Sans" panose="020B0503050000020004" pitchFamily="34" charset="0"/>
            </a:endParaRPr>
          </a:p>
        </p:txBody>
      </p:sp>
      <p:sp>
        <p:nvSpPr>
          <p:cNvPr id="14" name="Arrow: Chevron 13">
            <a:extLst>
              <a:ext uri="{FF2B5EF4-FFF2-40B4-BE49-F238E27FC236}">
                <a16:creationId xmlns:a16="http://schemas.microsoft.com/office/drawing/2014/main" id="{E003B611-640C-B9C2-E0D7-673FF9FD2052}"/>
              </a:ext>
            </a:extLst>
          </p:cNvPr>
          <p:cNvSpPr/>
          <p:nvPr/>
        </p:nvSpPr>
        <p:spPr>
          <a:xfrm>
            <a:off x="50770" y="4456674"/>
            <a:ext cx="9042455" cy="573548"/>
          </a:xfrm>
          <a:prstGeom prst="chevron">
            <a:avLst/>
          </a:prstGeom>
          <a:solidFill>
            <a:srgbClr val="595959">
              <a:lumMod val="20000"/>
              <a:lumOff val="80000"/>
            </a:srgbClr>
          </a:solidFill>
          <a:ln w="25400" cap="flat" cmpd="sng" algn="ctr">
            <a:solidFill>
              <a:srgbClr val="FFAB40">
                <a:shade val="15000"/>
              </a:srgbClr>
            </a:solidFill>
            <a:prstDash val="solid"/>
          </a:ln>
          <a:effectLst/>
        </p:spPr>
        <p:txBody>
          <a:bodyPr rtlCol="0" anchor="ctr"/>
          <a:lstStyle/>
          <a:p>
            <a:pPr algn="ctr" defTabSz="685800">
              <a:buClrTx/>
              <a:defRPr/>
            </a:pPr>
            <a:r>
              <a:rPr lang="en-US" sz="1500" kern="1200" dirty="0">
                <a:solidFill>
                  <a:srgbClr val="0F0F0F"/>
                </a:solidFill>
                <a:latin typeface="Fira Sans" panose="020B0503050000020004" pitchFamily="34" charset="0"/>
                <a:ea typeface="+mn-ea"/>
                <a:cs typeface="+mn-cs"/>
              </a:rPr>
              <a:t>The analysis suggests a need for further tuning or combination with other techniques to reduce the number of false negatives and improve the detection of true positives</a:t>
            </a:r>
            <a:endParaRPr lang="en-IN" sz="1500" b="1" dirty="0">
              <a:latin typeface="Fira Sans" panose="020B0503050000020004" pitchFamily="34" charset="0"/>
              <a:ea typeface="+mn-ea"/>
              <a:cs typeface="Poppins" panose="00000500000000000000" pitchFamily="2" charset="0"/>
            </a:endParaRPr>
          </a:p>
        </p:txBody>
      </p:sp>
      <p:pic>
        <p:nvPicPr>
          <p:cNvPr id="4" name="Picture 3" descr="A chart of a comparison of a number and a number&#10;&#10;Description automatically generated with medium confidence">
            <a:extLst>
              <a:ext uri="{FF2B5EF4-FFF2-40B4-BE49-F238E27FC236}">
                <a16:creationId xmlns:a16="http://schemas.microsoft.com/office/drawing/2014/main" id="{DBFD21A0-A210-BCF9-F4BD-8CC045822360}"/>
              </a:ext>
            </a:extLst>
          </p:cNvPr>
          <p:cNvPicPr>
            <a:picLocks noChangeAspect="1"/>
          </p:cNvPicPr>
          <p:nvPr/>
        </p:nvPicPr>
        <p:blipFill>
          <a:blip r:embed="rId3"/>
          <a:stretch>
            <a:fillRect/>
          </a:stretch>
        </p:blipFill>
        <p:spPr>
          <a:xfrm>
            <a:off x="50770" y="1362463"/>
            <a:ext cx="3646817" cy="2926871"/>
          </a:xfrm>
          <a:prstGeom prst="rect">
            <a:avLst/>
          </a:prstGeom>
        </p:spPr>
      </p:pic>
    </p:spTree>
    <p:extLst>
      <p:ext uri="{BB962C8B-B14F-4D97-AF65-F5344CB8AC3E}">
        <p14:creationId xmlns:p14="http://schemas.microsoft.com/office/powerpoint/2010/main" val="354170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4;p13">
            <a:extLst>
              <a:ext uri="{FF2B5EF4-FFF2-40B4-BE49-F238E27FC236}">
                <a16:creationId xmlns:a16="http://schemas.microsoft.com/office/drawing/2014/main" id="{7F12554B-F549-8D68-1C58-CD6F14693B08}"/>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Fine-Tuning Isolation Forest: Striking a Balance for Optimal Fraud Detection</a:t>
            </a:r>
          </a:p>
        </p:txBody>
      </p:sp>
      <p:pic>
        <p:nvPicPr>
          <p:cNvPr id="5" name="Picture 4" descr="A chart with numbers and a purple square">
            <a:extLst>
              <a:ext uri="{FF2B5EF4-FFF2-40B4-BE49-F238E27FC236}">
                <a16:creationId xmlns:a16="http://schemas.microsoft.com/office/drawing/2014/main" id="{B90566D6-728A-7BFC-BB3B-E0EE0215B113}"/>
              </a:ext>
            </a:extLst>
          </p:cNvPr>
          <p:cNvPicPr>
            <a:picLocks noChangeAspect="1"/>
          </p:cNvPicPr>
          <p:nvPr/>
        </p:nvPicPr>
        <p:blipFill>
          <a:blip r:embed="rId2"/>
          <a:stretch>
            <a:fillRect/>
          </a:stretch>
        </p:blipFill>
        <p:spPr>
          <a:xfrm>
            <a:off x="5254223" y="1283528"/>
            <a:ext cx="3963258" cy="3051709"/>
          </a:xfrm>
          <a:prstGeom prst="rect">
            <a:avLst/>
          </a:prstGeom>
        </p:spPr>
      </p:pic>
      <p:sp>
        <p:nvSpPr>
          <p:cNvPr id="6" name="Isosceles Triangle 5">
            <a:extLst>
              <a:ext uri="{FF2B5EF4-FFF2-40B4-BE49-F238E27FC236}">
                <a16:creationId xmlns:a16="http://schemas.microsoft.com/office/drawing/2014/main" id="{979CCDBC-62D6-4D11-450F-3CC17D2FF864}"/>
              </a:ext>
            </a:extLst>
          </p:cNvPr>
          <p:cNvSpPr/>
          <p:nvPr/>
        </p:nvSpPr>
        <p:spPr>
          <a:xfrm rot="5400000">
            <a:off x="3870420" y="2690177"/>
            <a:ext cx="2596243" cy="187693"/>
          </a:xfrm>
          <a:prstGeom prst="triangle">
            <a:avLst>
              <a:gd name="adj" fmla="val 53013"/>
            </a:avLst>
          </a:prstGeom>
          <a:solidFill>
            <a:srgbClr val="C1D5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7" name="Rectangle: Rounded Corners 6">
            <a:extLst>
              <a:ext uri="{FF2B5EF4-FFF2-40B4-BE49-F238E27FC236}">
                <a16:creationId xmlns:a16="http://schemas.microsoft.com/office/drawing/2014/main" id="{2DC91604-023A-C7F1-DA33-5300DACEA4A9}"/>
              </a:ext>
            </a:extLst>
          </p:cNvPr>
          <p:cNvSpPr/>
          <p:nvPr/>
        </p:nvSpPr>
        <p:spPr>
          <a:xfrm>
            <a:off x="130625" y="1224642"/>
            <a:ext cx="4862424" cy="3051709"/>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The model accurately non-fraudulent transactions, showcasing high performance in recognizing normal instances</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With only 557 false positives, the algorithm demonstrates a conservative stance in flagging fraud, minimizing the occurrence of false alarms, especially beneficial in applications where such alarms are costly</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Identifying 1,666 instances of missed fraudulent transactions (false negatives) suggests an area for improvement in the algorithm's sensitivity to detecting fraud</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The algorithm shows high precision in detecting fraud with only 4 true positives. However, the notably low count in true positives indicates challenges in accurately isolating fraudulent transactions</a:t>
            </a:r>
            <a:endParaRPr lang="en-IN" sz="1200" i="1" dirty="0">
              <a:solidFill>
                <a:srgbClr val="374151"/>
              </a:solidFill>
              <a:latin typeface="Fira Sans" panose="020B0503050000020004" pitchFamily="34" charset="0"/>
            </a:endParaRPr>
          </a:p>
        </p:txBody>
      </p:sp>
      <p:sp>
        <p:nvSpPr>
          <p:cNvPr id="8" name="Arrow: Chevron 7">
            <a:extLst>
              <a:ext uri="{FF2B5EF4-FFF2-40B4-BE49-F238E27FC236}">
                <a16:creationId xmlns:a16="http://schemas.microsoft.com/office/drawing/2014/main" id="{4CDD4906-B8B3-0C34-A596-46D725EA1946}"/>
              </a:ext>
            </a:extLst>
          </p:cNvPr>
          <p:cNvSpPr/>
          <p:nvPr/>
        </p:nvSpPr>
        <p:spPr>
          <a:xfrm>
            <a:off x="50770" y="4456674"/>
            <a:ext cx="9042455" cy="573548"/>
          </a:xfrm>
          <a:prstGeom prst="chevron">
            <a:avLst/>
          </a:prstGeom>
          <a:solidFill>
            <a:srgbClr val="595959">
              <a:lumMod val="20000"/>
              <a:lumOff val="80000"/>
            </a:srgbClr>
          </a:solidFill>
          <a:ln w="25400" cap="flat" cmpd="sng" algn="ctr">
            <a:solidFill>
              <a:srgbClr val="FFAB40">
                <a:shade val="15000"/>
              </a:srgbClr>
            </a:solidFill>
            <a:prstDash val="solid"/>
          </a:ln>
          <a:effectLst/>
        </p:spPr>
        <p:txBody>
          <a:bodyPr rtlCol="0" anchor="ctr"/>
          <a:lstStyle/>
          <a:p>
            <a:pPr algn="ctr" defTabSz="685800">
              <a:buClrTx/>
              <a:defRPr/>
            </a:pPr>
            <a:r>
              <a:rPr lang="en-US" sz="1500" kern="1200" dirty="0">
                <a:solidFill>
                  <a:srgbClr val="0F0F0F"/>
                </a:solidFill>
                <a:latin typeface="Fira Sans" panose="020B0503050000020004" pitchFamily="34" charset="0"/>
                <a:ea typeface="+mn-ea"/>
                <a:cs typeface="+mn-cs"/>
              </a:rPr>
              <a:t>Balancing improved sensitivity without a notable rise in false positives is crucial for optimizing the algorithm, emphasizing the need for further refinement and fine-tuning</a:t>
            </a:r>
            <a:endParaRPr lang="en-IN" sz="1500" b="1" dirty="0">
              <a:latin typeface="Fira Sans" panose="020B0503050000020004" pitchFamily="34" charset="0"/>
              <a:ea typeface="+mn-ea"/>
              <a:cs typeface="Poppins" panose="00000500000000000000" pitchFamily="2" charset="0"/>
            </a:endParaRPr>
          </a:p>
        </p:txBody>
      </p:sp>
      <p:sp>
        <p:nvSpPr>
          <p:cNvPr id="9" name="Rectangle 8">
            <a:extLst>
              <a:ext uri="{FF2B5EF4-FFF2-40B4-BE49-F238E27FC236}">
                <a16:creationId xmlns:a16="http://schemas.microsoft.com/office/drawing/2014/main" id="{79EAF5E3-AD9A-B301-D2A2-2C75438C4128}"/>
              </a:ext>
            </a:extLst>
          </p:cNvPr>
          <p:cNvSpPr/>
          <p:nvPr/>
        </p:nvSpPr>
        <p:spPr>
          <a:xfrm>
            <a:off x="587829" y="645168"/>
            <a:ext cx="7976507" cy="434255"/>
          </a:xfrm>
          <a:prstGeom prst="rect">
            <a:avLst/>
          </a:prstGeom>
          <a:noFill/>
          <a:ln w="25400" cap="flat" cmpd="sng" algn="ctr">
            <a:solidFill>
              <a:srgbClr val="FFAB40">
                <a:shade val="15000"/>
              </a:srgbClr>
            </a:solidFill>
            <a:prstDash val="solid"/>
          </a:ln>
          <a:effectLst/>
        </p:spPr>
        <p:txBody>
          <a:bodyPr rtlCol="0" anchor="ctr"/>
          <a:lstStyle/>
          <a:p>
            <a:pPr defTabSz="685800">
              <a:buClrTx/>
              <a:defRPr/>
            </a:pPr>
            <a:r>
              <a:rPr lang="en-IN" sz="1200" b="1" i="1" dirty="0">
                <a:solidFill>
                  <a:srgbClr val="374151"/>
                </a:solidFill>
                <a:latin typeface="Fira Sans" panose="020B0503050000020004" pitchFamily="34" charset="0"/>
                <a:ea typeface="+mn-ea"/>
                <a:cs typeface="+mn-cs"/>
              </a:rPr>
              <a:t>Isolation Forest</a:t>
            </a:r>
            <a:r>
              <a:rPr lang="en-US" sz="1200" b="1" i="1" dirty="0">
                <a:solidFill>
                  <a:srgbClr val="374151"/>
                </a:solidFill>
                <a:latin typeface="Fira Sans" panose="020B0503050000020004" pitchFamily="34" charset="0"/>
                <a:ea typeface="+mn-ea"/>
                <a:cs typeface="+mn-cs"/>
              </a:rPr>
              <a:t>: </a:t>
            </a:r>
            <a:r>
              <a:rPr lang="en-US" sz="1200" i="1" dirty="0">
                <a:solidFill>
                  <a:srgbClr val="374151"/>
                </a:solidFill>
                <a:latin typeface="Fira Sans" panose="020B0503050000020004" pitchFamily="34" charset="0"/>
                <a:ea typeface="+mn-ea"/>
                <a:cs typeface="+mn-cs"/>
              </a:rPr>
              <a:t>It is an anomaly detection method that isolates outliers instead of profiling normal data points </a:t>
            </a:r>
          </a:p>
        </p:txBody>
      </p:sp>
    </p:spTree>
    <p:extLst>
      <p:ext uri="{BB962C8B-B14F-4D97-AF65-F5344CB8AC3E}">
        <p14:creationId xmlns:p14="http://schemas.microsoft.com/office/powerpoint/2010/main" val="1453982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ACF043-238C-40DD-5AB5-DA5027E39571}"/>
              </a:ext>
            </a:extLst>
          </p:cNvPr>
          <p:cNvPicPr>
            <a:picLocks noChangeAspect="1"/>
          </p:cNvPicPr>
          <p:nvPr/>
        </p:nvPicPr>
        <p:blipFill>
          <a:blip r:embed="rId2"/>
          <a:stretch>
            <a:fillRect/>
          </a:stretch>
        </p:blipFill>
        <p:spPr>
          <a:xfrm>
            <a:off x="0" y="1225324"/>
            <a:ext cx="4245428" cy="3156857"/>
          </a:xfrm>
          <a:prstGeom prst="rect">
            <a:avLst/>
          </a:prstGeom>
        </p:spPr>
      </p:pic>
      <p:sp>
        <p:nvSpPr>
          <p:cNvPr id="7" name="Google Shape;164;p13">
            <a:extLst>
              <a:ext uri="{FF2B5EF4-FFF2-40B4-BE49-F238E27FC236}">
                <a16:creationId xmlns:a16="http://schemas.microsoft.com/office/drawing/2014/main" id="{C3DDA2D5-95A0-F6C4-75BC-BA830B799761}"/>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Intricacies of Outlier Detection: A Closer Look at Elliptic Envelope</a:t>
            </a:r>
          </a:p>
        </p:txBody>
      </p:sp>
      <p:sp>
        <p:nvSpPr>
          <p:cNvPr id="10" name="Rectangle 9">
            <a:extLst>
              <a:ext uri="{FF2B5EF4-FFF2-40B4-BE49-F238E27FC236}">
                <a16:creationId xmlns:a16="http://schemas.microsoft.com/office/drawing/2014/main" id="{3ABAA95E-C8A2-B724-C919-2B8F1424529F}"/>
              </a:ext>
            </a:extLst>
          </p:cNvPr>
          <p:cNvSpPr/>
          <p:nvPr/>
        </p:nvSpPr>
        <p:spPr>
          <a:xfrm>
            <a:off x="587829" y="677826"/>
            <a:ext cx="7976507" cy="517297"/>
          </a:xfrm>
          <a:prstGeom prst="rect">
            <a:avLst/>
          </a:prstGeom>
          <a:noFill/>
          <a:ln w="25400" cap="flat" cmpd="sng" algn="ctr">
            <a:solidFill>
              <a:srgbClr val="FFAB40">
                <a:shade val="15000"/>
              </a:srgbClr>
            </a:solidFill>
            <a:prstDash val="solid"/>
          </a:ln>
          <a:effectLst/>
        </p:spPr>
        <p:txBody>
          <a:bodyPr rtlCol="0" anchor="ctr"/>
          <a:lstStyle/>
          <a:p>
            <a:pPr defTabSz="685800">
              <a:buClrTx/>
              <a:defRPr/>
            </a:pPr>
            <a:r>
              <a:rPr lang="en-IN" sz="1200" b="1" i="1" dirty="0">
                <a:solidFill>
                  <a:srgbClr val="374151"/>
                </a:solidFill>
                <a:latin typeface="Fira Sans" panose="020B0503050000020004" pitchFamily="34" charset="0"/>
                <a:ea typeface="+mn-ea"/>
                <a:cs typeface="+mn-cs"/>
              </a:rPr>
              <a:t>Elliptic Envelope</a:t>
            </a:r>
            <a:r>
              <a:rPr lang="en-US" sz="1200" b="1" i="1" dirty="0">
                <a:solidFill>
                  <a:srgbClr val="374151"/>
                </a:solidFill>
                <a:latin typeface="Fira Sans" panose="020B0503050000020004" pitchFamily="34" charset="0"/>
                <a:ea typeface="+mn-ea"/>
                <a:cs typeface="+mn-cs"/>
              </a:rPr>
              <a:t>: </a:t>
            </a:r>
            <a:r>
              <a:rPr lang="en-US" sz="1200" i="1" dirty="0">
                <a:solidFill>
                  <a:srgbClr val="374151"/>
                </a:solidFill>
                <a:latin typeface="Fira Sans" panose="020B0503050000020004" pitchFamily="34" charset="0"/>
                <a:ea typeface="+mn-ea"/>
                <a:cs typeface="+mn-cs"/>
              </a:rPr>
              <a:t>Based on the assumption that the inliers, or normal data points, come from a Gaussian distribution. It fits an ellipse around the inliers, and data points lying outside this ellipse are considered outliers</a:t>
            </a:r>
          </a:p>
        </p:txBody>
      </p:sp>
      <p:sp>
        <p:nvSpPr>
          <p:cNvPr id="11" name="Isosceles Triangle 10">
            <a:extLst>
              <a:ext uri="{FF2B5EF4-FFF2-40B4-BE49-F238E27FC236}">
                <a16:creationId xmlns:a16="http://schemas.microsoft.com/office/drawing/2014/main" id="{9DA791C0-1F98-0F1D-C52E-A71FA2EDF411}"/>
              </a:ext>
            </a:extLst>
          </p:cNvPr>
          <p:cNvSpPr/>
          <p:nvPr/>
        </p:nvSpPr>
        <p:spPr>
          <a:xfrm rot="16200000">
            <a:off x="2785096" y="2592203"/>
            <a:ext cx="2596243" cy="187693"/>
          </a:xfrm>
          <a:prstGeom prst="triangle">
            <a:avLst>
              <a:gd name="adj" fmla="val 53013"/>
            </a:avLst>
          </a:prstGeom>
          <a:solidFill>
            <a:srgbClr val="C1D5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2" name="Rectangle: Rounded Corners 11">
            <a:extLst>
              <a:ext uri="{FF2B5EF4-FFF2-40B4-BE49-F238E27FC236}">
                <a16:creationId xmlns:a16="http://schemas.microsoft.com/office/drawing/2014/main" id="{AC6A1147-4084-EC00-CF8A-D4E5A0092F1B}"/>
              </a:ext>
            </a:extLst>
          </p:cNvPr>
          <p:cNvSpPr/>
          <p:nvPr/>
        </p:nvSpPr>
        <p:spPr>
          <a:xfrm>
            <a:off x="4245428" y="1461407"/>
            <a:ext cx="4580165" cy="2522763"/>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defTabSz="685800">
              <a:buClrTx/>
              <a:buFont typeface="Arial" panose="020B0604020202020204" pitchFamily="34" charset="0"/>
              <a:buChar char="•"/>
            </a:pPr>
            <a:r>
              <a:rPr lang="en-US" sz="1350" i="1" dirty="0">
                <a:solidFill>
                  <a:srgbClr val="374151"/>
                </a:solidFill>
                <a:latin typeface="Fira Sans" panose="020B0503050000020004" pitchFamily="34" charset="0"/>
              </a:rPr>
              <a:t>551,958 instances correctly identified as normal, showcasing effective recognition of the majority of data within the expected distribution</a:t>
            </a:r>
          </a:p>
          <a:p>
            <a:pPr marL="214313" indent="-214313" defTabSz="685800">
              <a:buClrTx/>
              <a:buFont typeface="Arial" panose="020B0604020202020204" pitchFamily="34" charset="0"/>
              <a:buChar char="•"/>
            </a:pPr>
            <a:r>
              <a:rPr lang="en-US" sz="1350" i="1" dirty="0">
                <a:solidFill>
                  <a:srgbClr val="374151"/>
                </a:solidFill>
                <a:latin typeface="Fira Sans" panose="020B0503050000020004" pitchFamily="34" charset="0"/>
              </a:rPr>
              <a:t>Only 454 instances falsely labeled as outliers when they were normal, indicating a desirable low rate of misclassifying normal data as anomalous</a:t>
            </a:r>
          </a:p>
          <a:p>
            <a:pPr marL="214313" indent="-214313" defTabSz="685800">
              <a:buClrTx/>
              <a:buFont typeface="Arial" panose="020B0604020202020204" pitchFamily="34" charset="0"/>
              <a:buChar char="•"/>
            </a:pPr>
            <a:r>
              <a:rPr lang="en-US" sz="1350" i="1" dirty="0">
                <a:solidFill>
                  <a:srgbClr val="374151"/>
                </a:solidFill>
                <a:latin typeface="Fira Sans" panose="020B0503050000020004" pitchFamily="34" charset="0"/>
              </a:rPr>
              <a:t>125 true outliers correctly identified, but 1,545 instances of actual outliers misclassified as normal, implying a potential for missing some outliers and a lower true positive rate.</a:t>
            </a:r>
            <a:endParaRPr lang="en-IN" sz="1350" i="1" dirty="0">
              <a:solidFill>
                <a:srgbClr val="374151"/>
              </a:solidFill>
              <a:latin typeface="Fira Sans" panose="020B0503050000020004" pitchFamily="34" charset="0"/>
            </a:endParaRPr>
          </a:p>
        </p:txBody>
      </p:sp>
      <p:sp>
        <p:nvSpPr>
          <p:cNvPr id="13" name="Arrow: Chevron 12">
            <a:extLst>
              <a:ext uri="{FF2B5EF4-FFF2-40B4-BE49-F238E27FC236}">
                <a16:creationId xmlns:a16="http://schemas.microsoft.com/office/drawing/2014/main" id="{F1FAB424-7138-9146-3DC0-1E9296746758}"/>
              </a:ext>
            </a:extLst>
          </p:cNvPr>
          <p:cNvSpPr/>
          <p:nvPr/>
        </p:nvSpPr>
        <p:spPr>
          <a:xfrm>
            <a:off x="50770" y="4456674"/>
            <a:ext cx="9042455" cy="573548"/>
          </a:xfrm>
          <a:prstGeom prst="chevron">
            <a:avLst/>
          </a:prstGeom>
          <a:solidFill>
            <a:srgbClr val="595959">
              <a:lumMod val="20000"/>
              <a:lumOff val="80000"/>
            </a:srgbClr>
          </a:solidFill>
          <a:ln w="25400" cap="flat" cmpd="sng" algn="ctr">
            <a:solidFill>
              <a:srgbClr val="FFAB40">
                <a:shade val="15000"/>
              </a:srgbClr>
            </a:solidFill>
            <a:prstDash val="solid"/>
          </a:ln>
          <a:effectLst/>
        </p:spPr>
        <p:txBody>
          <a:bodyPr rtlCol="0" anchor="ctr"/>
          <a:lstStyle/>
          <a:p>
            <a:pPr algn="ctr" defTabSz="685800">
              <a:buClrTx/>
              <a:defRPr/>
            </a:pPr>
            <a:r>
              <a:rPr lang="en-US" sz="1500" kern="1200" dirty="0">
                <a:solidFill>
                  <a:srgbClr val="0F0F0F"/>
                </a:solidFill>
                <a:latin typeface="Fira Sans" panose="020B0503050000020004" pitchFamily="34" charset="0"/>
                <a:ea typeface="+mn-ea"/>
                <a:cs typeface="+mn-cs"/>
              </a:rPr>
              <a:t>Insights suggest refining the Elliptic Envelope model by adjusting its contamination parameter or incorporating additional outlier detection methods for improved accuracy</a:t>
            </a:r>
            <a:endParaRPr lang="en-IN" sz="1500" b="1" dirty="0">
              <a:latin typeface="Fira Sans" panose="020B0503050000020004" pitchFamily="34" charset="0"/>
              <a:ea typeface="+mn-ea"/>
              <a:cs typeface="Poppins" panose="00000500000000000000" pitchFamily="2" charset="0"/>
            </a:endParaRPr>
          </a:p>
        </p:txBody>
      </p:sp>
    </p:spTree>
    <p:extLst>
      <p:ext uri="{BB962C8B-B14F-4D97-AF65-F5344CB8AC3E}">
        <p14:creationId xmlns:p14="http://schemas.microsoft.com/office/powerpoint/2010/main" val="2806036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B0F7-440D-B7D4-1421-F455AA91CC84}"/>
              </a:ext>
            </a:extLst>
          </p:cNvPr>
          <p:cNvSpPr>
            <a:spLocks noGrp="1"/>
          </p:cNvSpPr>
          <p:nvPr>
            <p:ph type="title"/>
          </p:nvPr>
        </p:nvSpPr>
        <p:spPr/>
        <p:txBody>
          <a:bodyPr/>
          <a:lstStyle/>
          <a:p>
            <a:r>
              <a:rPr lang="en-US" dirty="0"/>
              <a:t> </a:t>
            </a:r>
          </a:p>
        </p:txBody>
      </p:sp>
      <p:sp>
        <p:nvSpPr>
          <p:cNvPr id="6" name="Google Shape;164;p13">
            <a:extLst>
              <a:ext uri="{FF2B5EF4-FFF2-40B4-BE49-F238E27FC236}">
                <a16:creationId xmlns:a16="http://schemas.microsoft.com/office/drawing/2014/main" id="{401B43E7-9AD3-0241-FFB7-AB84717CFA78}"/>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Overall Assessment of Outlier Detection Analysis</a:t>
            </a:r>
          </a:p>
        </p:txBody>
      </p:sp>
      <p:sp>
        <p:nvSpPr>
          <p:cNvPr id="7" name="Rectangle 6">
            <a:extLst>
              <a:ext uri="{FF2B5EF4-FFF2-40B4-BE49-F238E27FC236}">
                <a16:creationId xmlns:a16="http://schemas.microsoft.com/office/drawing/2014/main" id="{105BB43E-3900-B6B2-AB8F-FB5F5524CDF1}"/>
              </a:ext>
            </a:extLst>
          </p:cNvPr>
          <p:cNvSpPr/>
          <p:nvPr/>
        </p:nvSpPr>
        <p:spPr>
          <a:xfrm>
            <a:off x="0" y="1053949"/>
            <a:ext cx="9144000" cy="517298"/>
          </a:xfrm>
          <a:prstGeom prst="rect">
            <a:avLst/>
          </a:prstGeom>
          <a:solidFill>
            <a:srgbClr val="D2D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75" indent="-257175" defTabSz="685800">
              <a:buClrTx/>
              <a:buFont typeface="Arial" panose="020B0604020202020204" pitchFamily="34" charset="0"/>
              <a:buChar char="•"/>
            </a:pPr>
            <a:r>
              <a:rPr lang="en-US" b="1" kern="1200" dirty="0">
                <a:solidFill>
                  <a:srgbClr val="0F0F0F"/>
                </a:solidFill>
                <a:latin typeface="Fira Sans" panose="020B0503050000020004" pitchFamily="34" charset="0"/>
              </a:rPr>
              <a:t>LOF, Isolation Forest, and Elliptic Envelope performed well in identifying normal instances (True Negatives)</a:t>
            </a:r>
            <a:endParaRPr lang="en-IN" b="1" kern="1200" dirty="0">
              <a:solidFill>
                <a:prstClr val="black"/>
              </a:solidFill>
              <a:latin typeface="Fira Sans" panose="020B0503050000020004" pitchFamily="34" charset="0"/>
            </a:endParaRPr>
          </a:p>
        </p:txBody>
      </p:sp>
      <p:sp>
        <p:nvSpPr>
          <p:cNvPr id="8" name="Rectangle 7">
            <a:extLst>
              <a:ext uri="{FF2B5EF4-FFF2-40B4-BE49-F238E27FC236}">
                <a16:creationId xmlns:a16="http://schemas.microsoft.com/office/drawing/2014/main" id="{7B4C45F7-F3EE-EED0-8D52-512F95EE821C}"/>
              </a:ext>
            </a:extLst>
          </p:cNvPr>
          <p:cNvSpPr/>
          <p:nvPr/>
        </p:nvSpPr>
        <p:spPr>
          <a:xfrm>
            <a:off x="0" y="1927352"/>
            <a:ext cx="9144000" cy="517297"/>
          </a:xfrm>
          <a:prstGeom prst="rect">
            <a:avLst/>
          </a:prstGeom>
          <a:solidFill>
            <a:srgbClr val="D2D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75" indent="-257175" defTabSz="685800">
              <a:buClrTx/>
              <a:buFont typeface="Arial" panose="020B0604020202020204" pitchFamily="34" charset="0"/>
              <a:buChar char="•"/>
            </a:pPr>
            <a:r>
              <a:rPr lang="en-US" b="1" kern="1200" dirty="0">
                <a:solidFill>
                  <a:srgbClr val="0F0F0F"/>
                </a:solidFill>
                <a:latin typeface="Fira Sans" panose="020B0503050000020004" pitchFamily="34" charset="0"/>
              </a:rPr>
              <a:t>These algorithms showed weaker performance in detecting outliers (True Positives), indicating limitations in distinguishing outliers from normal instances</a:t>
            </a:r>
            <a:endParaRPr lang="en-IN" b="1" kern="1200" dirty="0">
              <a:solidFill>
                <a:prstClr val="black"/>
              </a:solidFill>
              <a:latin typeface="Fira Sans" panose="020B0503050000020004" pitchFamily="34" charset="0"/>
            </a:endParaRPr>
          </a:p>
        </p:txBody>
      </p:sp>
      <p:sp>
        <p:nvSpPr>
          <p:cNvPr id="9" name="Rectangle 8">
            <a:extLst>
              <a:ext uri="{FF2B5EF4-FFF2-40B4-BE49-F238E27FC236}">
                <a16:creationId xmlns:a16="http://schemas.microsoft.com/office/drawing/2014/main" id="{4BA03778-DB0F-92FD-B3BD-578EE80C3B54}"/>
              </a:ext>
            </a:extLst>
          </p:cNvPr>
          <p:cNvSpPr/>
          <p:nvPr/>
        </p:nvSpPr>
        <p:spPr>
          <a:xfrm>
            <a:off x="0" y="2749803"/>
            <a:ext cx="9144000" cy="517297"/>
          </a:xfrm>
          <a:prstGeom prst="rect">
            <a:avLst/>
          </a:prstGeom>
          <a:solidFill>
            <a:srgbClr val="D2D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75" indent="-257175" defTabSz="685800">
              <a:buClrTx/>
              <a:buFont typeface="Arial" panose="020B0604020202020204" pitchFamily="34" charset="0"/>
              <a:buChar char="•"/>
            </a:pPr>
            <a:r>
              <a:rPr lang="en-US" b="1" kern="1200" dirty="0">
                <a:solidFill>
                  <a:srgbClr val="0F0F0F"/>
                </a:solidFill>
                <a:latin typeface="Fira Sans" panose="020B0503050000020004" pitchFamily="34" charset="0"/>
              </a:rPr>
              <a:t>To address these limitations, further optimization, such as parameter tuning or alternative approaches, is necessary for improved outlier detection</a:t>
            </a:r>
            <a:endParaRPr lang="en-IN" b="1" kern="1200" dirty="0">
              <a:solidFill>
                <a:prstClr val="black"/>
              </a:solidFill>
              <a:latin typeface="Fira Sans" panose="020B0503050000020004" pitchFamily="34" charset="0"/>
            </a:endParaRPr>
          </a:p>
        </p:txBody>
      </p:sp>
    </p:spTree>
    <p:extLst>
      <p:ext uri="{BB962C8B-B14F-4D97-AF65-F5344CB8AC3E}">
        <p14:creationId xmlns:p14="http://schemas.microsoft.com/office/powerpoint/2010/main" val="3139501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pic>
        <p:nvPicPr>
          <p:cNvPr id="738" name="Google Shape;738;p72" descr="A graph of a curve&#10;&#10;Description automatically generated"/>
          <p:cNvPicPr preferRelativeResize="0"/>
          <p:nvPr/>
        </p:nvPicPr>
        <p:blipFill rotWithShape="1">
          <a:blip r:embed="rId3">
            <a:alphaModFix/>
          </a:blip>
          <a:srcRect l="2624" r="2633"/>
          <a:stretch/>
        </p:blipFill>
        <p:spPr>
          <a:xfrm>
            <a:off x="5331278" y="707023"/>
            <a:ext cx="3804557" cy="3178435"/>
          </a:xfrm>
          <a:prstGeom prst="rect">
            <a:avLst/>
          </a:prstGeom>
          <a:noFill/>
          <a:ln>
            <a:noFill/>
          </a:ln>
        </p:spPr>
      </p:pic>
      <p:sp>
        <p:nvSpPr>
          <p:cNvPr id="5" name="Google Shape;164;p13">
            <a:extLst>
              <a:ext uri="{FF2B5EF4-FFF2-40B4-BE49-F238E27FC236}">
                <a16:creationId xmlns:a16="http://schemas.microsoft.com/office/drawing/2014/main" id="{A8550960-6891-AC8A-074C-D6F8023B785D}"/>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IN" sz="1800" b="1" kern="1200" dirty="0">
                <a:solidFill>
                  <a:srgbClr val="151631"/>
                </a:solidFill>
                <a:latin typeface="Poppins" panose="00000500000000000000" pitchFamily="2" charset="0"/>
                <a:ea typeface="+mn-ea"/>
                <a:cs typeface="+mn-cs"/>
              </a:rPr>
              <a:t>Neural Network Architecture</a:t>
            </a:r>
            <a:endParaRPr lang="en-US" sz="1800" b="1" kern="1200" dirty="0">
              <a:solidFill>
                <a:srgbClr val="151631"/>
              </a:solidFill>
              <a:latin typeface="Poppins" panose="00000500000000000000" pitchFamily="2" charset="0"/>
              <a:ea typeface="+mn-ea"/>
              <a:cs typeface="+mn-cs"/>
            </a:endParaRPr>
          </a:p>
        </p:txBody>
      </p:sp>
      <p:sp>
        <p:nvSpPr>
          <p:cNvPr id="14" name="Rectangle 13">
            <a:extLst>
              <a:ext uri="{FF2B5EF4-FFF2-40B4-BE49-F238E27FC236}">
                <a16:creationId xmlns:a16="http://schemas.microsoft.com/office/drawing/2014/main" id="{844D1E50-838F-FACB-11B9-BB0E90AFB1F4}"/>
              </a:ext>
            </a:extLst>
          </p:cNvPr>
          <p:cNvSpPr/>
          <p:nvPr/>
        </p:nvSpPr>
        <p:spPr>
          <a:xfrm>
            <a:off x="1" y="1679135"/>
            <a:ext cx="5119007" cy="310053"/>
          </a:xfrm>
          <a:prstGeom prst="rect">
            <a:avLst/>
          </a:prstGeom>
          <a:solidFill>
            <a:srgbClr val="E7E6E6">
              <a:lumMod val="90000"/>
            </a:srgbClr>
          </a:solidFill>
          <a:ln w="12700" cap="flat" cmpd="sng" algn="ctr">
            <a:noFill/>
            <a:prstDash val="solid"/>
            <a:miter lim="800000"/>
          </a:ln>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r>
              <a:rPr kumimoji="0" lang="en-IN" sz="1350" b="1"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Training Parameters:</a:t>
            </a:r>
          </a:p>
        </p:txBody>
      </p:sp>
      <p:sp>
        <p:nvSpPr>
          <p:cNvPr id="15" name="Rectangle 14">
            <a:extLst>
              <a:ext uri="{FF2B5EF4-FFF2-40B4-BE49-F238E27FC236}">
                <a16:creationId xmlns:a16="http://schemas.microsoft.com/office/drawing/2014/main" id="{FD30F7EB-D9D1-DAFB-5189-A0EBCE46DFA6}"/>
              </a:ext>
            </a:extLst>
          </p:cNvPr>
          <p:cNvSpPr/>
          <p:nvPr/>
        </p:nvSpPr>
        <p:spPr>
          <a:xfrm>
            <a:off x="114300" y="2015583"/>
            <a:ext cx="5216978"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rPr>
              <a:t> Learning rate: 0.001 using the Adam optimizer</a:t>
            </a:r>
          </a:p>
          <a:p>
            <a:pPr algn="l">
              <a:buFont typeface="Arial" panose="020B0604020202020204" pitchFamily="34" charset="0"/>
              <a:buChar char="•"/>
            </a:pPr>
            <a:r>
              <a:rPr lang="en-US" sz="1200" i="1" dirty="0">
                <a:solidFill>
                  <a:srgbClr val="374151"/>
                </a:solidFill>
                <a:latin typeface="Fira Sans" panose="020B0503050000020004" pitchFamily="34" charset="0"/>
                <a:ea typeface="+mn-ea"/>
              </a:rPr>
              <a:t> Batch size: 32 samples per batch for training and testing data loaders</a:t>
            </a:r>
          </a:p>
          <a:p>
            <a:pPr algn="l">
              <a:buFont typeface="Arial" panose="020B0604020202020204" pitchFamily="34" charset="0"/>
              <a:buChar char="•"/>
            </a:pPr>
            <a:r>
              <a:rPr lang="en-US" sz="1200" i="1" dirty="0">
                <a:solidFill>
                  <a:srgbClr val="374151"/>
                </a:solidFill>
                <a:latin typeface="Fira Sans" panose="020B0503050000020004" pitchFamily="34" charset="0"/>
                <a:ea typeface="+mn-ea"/>
              </a:rPr>
              <a:t> Epochs: Trained for 20 complete passes through the dataset</a:t>
            </a:r>
          </a:p>
          <a:p>
            <a:pPr defTabSz="685800">
              <a:buClrTx/>
              <a:buFont typeface="Arial" panose="020B0604020202020204" pitchFamily="34" charset="0"/>
              <a:buChar char="•"/>
            </a:pPr>
            <a:endParaRPr lang="en-US" sz="1200" i="1" dirty="0">
              <a:solidFill>
                <a:srgbClr val="374151"/>
              </a:solidFill>
              <a:latin typeface="Fira Sans" panose="020B0503050000020004" pitchFamily="34" charset="0"/>
              <a:ea typeface="+mn-ea"/>
            </a:endParaRPr>
          </a:p>
        </p:txBody>
      </p:sp>
      <p:sp>
        <p:nvSpPr>
          <p:cNvPr id="16" name="Rectangle 15">
            <a:extLst>
              <a:ext uri="{FF2B5EF4-FFF2-40B4-BE49-F238E27FC236}">
                <a16:creationId xmlns:a16="http://schemas.microsoft.com/office/drawing/2014/main" id="{4CA10BD6-FF08-2D0B-0550-8BD495D8793B}"/>
              </a:ext>
            </a:extLst>
          </p:cNvPr>
          <p:cNvSpPr/>
          <p:nvPr/>
        </p:nvSpPr>
        <p:spPr>
          <a:xfrm>
            <a:off x="1" y="2618345"/>
            <a:ext cx="5119007" cy="310053"/>
          </a:xfrm>
          <a:prstGeom prst="rect">
            <a:avLst/>
          </a:prstGeom>
          <a:solidFill>
            <a:srgbClr val="E7E6E6">
              <a:lumMod val="90000"/>
            </a:srgbClr>
          </a:solidFill>
          <a:ln w="12700" cap="flat" cmpd="sng" algn="ctr">
            <a:noFill/>
            <a:prstDash val="solid"/>
            <a:miter lim="800000"/>
          </a:ln>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r>
              <a:rPr kumimoji="0" lang="en-IN" sz="1350" b="1"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Model Performance:</a:t>
            </a:r>
          </a:p>
        </p:txBody>
      </p:sp>
      <p:sp>
        <p:nvSpPr>
          <p:cNvPr id="17" name="Rectangle 16">
            <a:extLst>
              <a:ext uri="{FF2B5EF4-FFF2-40B4-BE49-F238E27FC236}">
                <a16:creationId xmlns:a16="http://schemas.microsoft.com/office/drawing/2014/main" id="{2AF71E61-CF67-113D-58C4-D9F5FAD23A5D}"/>
              </a:ext>
            </a:extLst>
          </p:cNvPr>
          <p:cNvSpPr/>
          <p:nvPr/>
        </p:nvSpPr>
        <p:spPr>
          <a:xfrm>
            <a:off x="114300" y="2985425"/>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rPr>
              <a:t> Accuracy: 99.91%</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rPr>
              <a:t> Precision: 90%</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rPr>
              <a:t> Recall: 79%</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rPr>
              <a:t> F1 Score: 84%</a:t>
            </a:r>
          </a:p>
        </p:txBody>
      </p:sp>
      <p:sp>
        <p:nvSpPr>
          <p:cNvPr id="20" name="Rectangle 19">
            <a:extLst>
              <a:ext uri="{FF2B5EF4-FFF2-40B4-BE49-F238E27FC236}">
                <a16:creationId xmlns:a16="http://schemas.microsoft.com/office/drawing/2014/main" id="{53A79009-C228-E503-6E4E-7871E2110A7D}"/>
              </a:ext>
            </a:extLst>
          </p:cNvPr>
          <p:cNvSpPr/>
          <p:nvPr/>
        </p:nvSpPr>
        <p:spPr>
          <a:xfrm>
            <a:off x="1" y="939084"/>
            <a:ext cx="5119008" cy="629157"/>
          </a:xfrm>
          <a:prstGeom prst="rect">
            <a:avLst/>
          </a:prstGeom>
          <a:noFill/>
          <a:ln w="25400" cap="flat" cmpd="sng" algn="ctr">
            <a:solidFill>
              <a:srgbClr val="FFAB40">
                <a:shade val="15000"/>
              </a:srgbClr>
            </a:solidFill>
            <a:prstDash val="solid"/>
          </a:ln>
          <a:effectLst/>
        </p:spPr>
        <p:txBody>
          <a:bodyPr rtlCol="0" anchor="ctr"/>
          <a:lstStyle/>
          <a:p>
            <a:pPr defTabSz="685800">
              <a:buClrTx/>
              <a:defRPr/>
            </a:pPr>
            <a:r>
              <a:rPr lang="en-IN" sz="1200" b="1" i="1" dirty="0">
                <a:solidFill>
                  <a:srgbClr val="374151"/>
                </a:solidFill>
                <a:latin typeface="Fira Sans" panose="020B0503050000020004" pitchFamily="34" charset="0"/>
                <a:ea typeface="+mn-ea"/>
                <a:cs typeface="+mn-cs"/>
              </a:rPr>
              <a:t>Network Architecture</a:t>
            </a:r>
            <a:r>
              <a:rPr lang="en-US" sz="1200" b="1" i="1" dirty="0">
                <a:solidFill>
                  <a:srgbClr val="374151"/>
                </a:solidFill>
                <a:latin typeface="Fira Sans" panose="020B0503050000020004" pitchFamily="34" charset="0"/>
                <a:ea typeface="+mn-ea"/>
                <a:cs typeface="+mn-cs"/>
              </a:rPr>
              <a:t>: </a:t>
            </a:r>
            <a:r>
              <a:rPr lang="en-IN" sz="1200" i="1" dirty="0">
                <a:solidFill>
                  <a:srgbClr val="374151"/>
                </a:solidFill>
                <a:latin typeface="Fira Sans" panose="020B0503050000020004" pitchFamily="34" charset="0"/>
                <a:ea typeface="+mn-ea"/>
              </a:rPr>
              <a:t>Fully connected layers: 64-32-1</a:t>
            </a:r>
          </a:p>
          <a:p>
            <a:pPr marL="171450" indent="-171450" defTabSz="685800">
              <a:buClrTx/>
              <a:buFont typeface="Arial" panose="020B0604020202020204" pitchFamily="34" charset="0"/>
              <a:buChar char="•"/>
              <a:defRPr/>
            </a:pPr>
            <a:r>
              <a:rPr lang="en-US" sz="1200" i="1" dirty="0">
                <a:solidFill>
                  <a:srgbClr val="374151"/>
                </a:solidFill>
                <a:latin typeface="Fira Sans" panose="020B0503050000020004" pitchFamily="34" charset="0"/>
                <a:ea typeface="+mn-ea"/>
              </a:rPr>
              <a:t>Input layer, two hidden layers, and an output layer with sigmoid activation for binary classification</a:t>
            </a:r>
            <a:r>
              <a:rPr lang="en-IN" sz="1200" i="1" dirty="0">
                <a:solidFill>
                  <a:srgbClr val="374151"/>
                </a:solidFill>
                <a:latin typeface="Fira Sans" panose="020B0503050000020004" pitchFamily="34" charset="0"/>
                <a:ea typeface="+mn-ea"/>
              </a:rPr>
              <a:t> </a:t>
            </a:r>
            <a:endParaRPr lang="en-US" sz="1200" i="1" dirty="0">
              <a:solidFill>
                <a:srgbClr val="374151"/>
              </a:solidFill>
              <a:latin typeface="Fira Sans" panose="020B0503050000020004" pitchFamily="34" charset="0"/>
              <a:ea typeface="+mn-ea"/>
            </a:endParaRPr>
          </a:p>
        </p:txBody>
      </p:sp>
      <p:sp>
        <p:nvSpPr>
          <p:cNvPr id="21" name="Rectangle: Rounded Corners 20">
            <a:extLst>
              <a:ext uri="{FF2B5EF4-FFF2-40B4-BE49-F238E27FC236}">
                <a16:creationId xmlns:a16="http://schemas.microsoft.com/office/drawing/2014/main" id="{44EA629A-3203-F6D6-6A58-76D6626C51CC}"/>
              </a:ext>
            </a:extLst>
          </p:cNvPr>
          <p:cNvSpPr/>
          <p:nvPr/>
        </p:nvSpPr>
        <p:spPr>
          <a:xfrm>
            <a:off x="220436" y="4244735"/>
            <a:ext cx="8629650" cy="775607"/>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en-US" sz="1200" b="1" i="1" dirty="0">
                <a:solidFill>
                  <a:srgbClr val="374151"/>
                </a:solidFill>
                <a:latin typeface="Fira Sans" panose="020B0503050000020004" pitchFamily="34" charset="0"/>
              </a:rPr>
              <a:t>The neural network model excels with 99.91% accuracy, leveraging a robust architecture and detailed metrics for effective and reliable fraud detection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3"/>
        <p:cNvGrpSpPr/>
        <p:nvPr/>
      </p:nvGrpSpPr>
      <p:grpSpPr>
        <a:xfrm>
          <a:off x="0" y="0"/>
          <a:ext cx="0" cy="0"/>
          <a:chOff x="0" y="0"/>
          <a:chExt cx="0" cy="0"/>
        </a:xfrm>
      </p:grpSpPr>
      <p:sp>
        <p:nvSpPr>
          <p:cNvPr id="774" name="Google Shape;774;p7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75" name="Google Shape;775;p73"/>
          <p:cNvSpPr/>
          <p:nvPr/>
        </p:nvSpPr>
        <p:spPr>
          <a:xfrm>
            <a:off x="0" y="0"/>
            <a:ext cx="6768548" cy="5143499"/>
          </a:xfrm>
          <a:prstGeom prst="rect">
            <a:avLst/>
          </a:prstGeom>
          <a:solidFill>
            <a:srgbClr val="82766A">
              <a:alpha val="1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776" name="Google Shape;776;p73" descr="Computer script on a screen"/>
          <p:cNvPicPr preferRelativeResize="0"/>
          <p:nvPr/>
        </p:nvPicPr>
        <p:blipFill rotWithShape="1">
          <a:blip r:embed="rId3">
            <a:alphaModFix/>
          </a:blip>
          <a:srcRect l="10984" r="47965" b="-3"/>
          <a:stretch/>
        </p:blipFill>
        <p:spPr>
          <a:xfrm>
            <a:off x="5976167" y="8"/>
            <a:ext cx="3167834" cy="5143492"/>
          </a:xfrm>
          <a:custGeom>
            <a:avLst/>
            <a:gdLst/>
            <a:ahLst/>
            <a:cxnLst/>
            <a:rect l="l" t="t" r="r" b="b"/>
            <a:pathLst>
              <a:path w="4223778" h="6865951" extrusionOk="0">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a:noFill/>
          <a:ln>
            <a:noFill/>
          </a:ln>
        </p:spPr>
      </p:pic>
      <p:sp>
        <p:nvSpPr>
          <p:cNvPr id="5" name="Google Shape;164;p13">
            <a:extLst>
              <a:ext uri="{FF2B5EF4-FFF2-40B4-BE49-F238E27FC236}">
                <a16:creationId xmlns:a16="http://schemas.microsoft.com/office/drawing/2014/main" id="{BCCE15E0-C724-FDB0-BCF0-3CA608A81880}"/>
              </a:ext>
            </a:extLst>
          </p:cNvPr>
          <p:cNvSpPr txBox="1"/>
          <p:nvPr/>
        </p:nvSpPr>
        <p:spPr>
          <a:xfrm>
            <a:off x="-987881" y="160527"/>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Transfer Learning in Fraud Detection</a:t>
            </a:r>
          </a:p>
        </p:txBody>
      </p:sp>
      <p:sp>
        <p:nvSpPr>
          <p:cNvPr id="12" name="Rectangle 11">
            <a:extLst>
              <a:ext uri="{FF2B5EF4-FFF2-40B4-BE49-F238E27FC236}">
                <a16:creationId xmlns:a16="http://schemas.microsoft.com/office/drawing/2014/main" id="{38EBA25D-2339-C47C-9F7D-E43C1FFBEF62}"/>
              </a:ext>
            </a:extLst>
          </p:cNvPr>
          <p:cNvSpPr/>
          <p:nvPr/>
        </p:nvSpPr>
        <p:spPr>
          <a:xfrm>
            <a:off x="1" y="838213"/>
            <a:ext cx="6330505" cy="310053"/>
          </a:xfrm>
          <a:prstGeom prst="rect">
            <a:avLst/>
          </a:prstGeom>
          <a:solidFill>
            <a:srgbClr val="E7E6E6">
              <a:lumMod val="90000"/>
            </a:srgbClr>
          </a:solidFill>
          <a:ln w="12700" cap="flat" cmpd="sng" algn="ctr">
            <a:noFill/>
            <a:prstDash val="solid"/>
            <a:miter lim="800000"/>
          </a:ln>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r>
              <a:rPr lang="en-US" sz="1350" b="1" kern="1200" dirty="0">
                <a:solidFill>
                  <a:prstClr val="black"/>
                </a:solidFill>
                <a:latin typeface="Fira Sans" panose="020B0503050000020004" pitchFamily="34" charset="0"/>
                <a:ea typeface="+mn-ea"/>
                <a:cs typeface="+mn-cs"/>
              </a:rPr>
              <a:t>Data Preparation and Model Architecture</a:t>
            </a:r>
            <a:r>
              <a:rPr kumimoji="0" lang="en-IN" sz="1350" b="1"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a:t>
            </a:r>
          </a:p>
        </p:txBody>
      </p:sp>
      <p:sp>
        <p:nvSpPr>
          <p:cNvPr id="13" name="Rectangle 12">
            <a:extLst>
              <a:ext uri="{FF2B5EF4-FFF2-40B4-BE49-F238E27FC236}">
                <a16:creationId xmlns:a16="http://schemas.microsoft.com/office/drawing/2014/main" id="{0B3D14D8-E2BB-3407-D603-2712ADDFCC40}"/>
              </a:ext>
            </a:extLst>
          </p:cNvPr>
          <p:cNvSpPr/>
          <p:nvPr/>
        </p:nvSpPr>
        <p:spPr>
          <a:xfrm>
            <a:off x="220436" y="1142005"/>
            <a:ext cx="6057900" cy="733388"/>
          </a:xfrm>
          <a:prstGeom prst="rect">
            <a:avLst/>
          </a:prstGeom>
          <a:noFill/>
          <a:ln w="25400" cap="flat" cmpd="sng" algn="ctr">
            <a:noFill/>
            <a:prstDash val="solid"/>
          </a:ln>
          <a:effectLst/>
        </p:spPr>
        <p:txBody>
          <a:bodyPr rtlCol="0" anchor="ctr"/>
          <a:lstStyle/>
          <a:p>
            <a:pPr algn="l">
              <a:buFont typeface="Arial" panose="020B0604020202020204" pitchFamily="34" charset="0"/>
              <a:buChar char="•"/>
            </a:pPr>
            <a:r>
              <a:rPr lang="en-US" sz="1200" i="1" dirty="0">
                <a:solidFill>
                  <a:srgbClr val="374151"/>
                </a:solidFill>
                <a:latin typeface="Fira Sans" panose="020B0503050000020004" pitchFamily="34" charset="0"/>
                <a:ea typeface="+mn-ea"/>
              </a:rPr>
              <a:t> Conversion to </a:t>
            </a:r>
            <a:r>
              <a:rPr lang="en-US" sz="1200" i="1" dirty="0" err="1">
                <a:solidFill>
                  <a:srgbClr val="374151"/>
                </a:solidFill>
                <a:latin typeface="Fira Sans" panose="020B0503050000020004" pitchFamily="34" charset="0"/>
                <a:ea typeface="+mn-ea"/>
              </a:rPr>
              <a:t>PyTorch</a:t>
            </a:r>
            <a:r>
              <a:rPr lang="en-US" sz="1200" i="1" dirty="0">
                <a:solidFill>
                  <a:srgbClr val="374151"/>
                </a:solidFill>
                <a:latin typeface="Fira Sans" panose="020B0503050000020004" pitchFamily="34" charset="0"/>
                <a:ea typeface="+mn-ea"/>
              </a:rPr>
              <a:t> tensors and Tokenization for BERT input</a:t>
            </a:r>
          </a:p>
          <a:p>
            <a:pPr algn="l">
              <a:buFont typeface="Arial" panose="020B0604020202020204" pitchFamily="34" charset="0"/>
              <a:buChar char="•"/>
            </a:pPr>
            <a:r>
              <a:rPr lang="en-US" sz="1200" i="1" dirty="0">
                <a:solidFill>
                  <a:srgbClr val="374151"/>
                </a:solidFill>
                <a:latin typeface="Fira Sans" panose="020B0503050000020004" pitchFamily="34" charset="0"/>
                <a:ea typeface="+mn-ea"/>
              </a:rPr>
              <a:t> Utilization of pre-trained BERT and </a:t>
            </a:r>
            <a:r>
              <a:rPr lang="en-US" sz="1200" i="1" dirty="0" err="1">
                <a:solidFill>
                  <a:srgbClr val="374151"/>
                </a:solidFill>
                <a:latin typeface="Fira Sans" panose="020B0503050000020004" pitchFamily="34" charset="0"/>
                <a:ea typeface="+mn-ea"/>
              </a:rPr>
              <a:t>CustomNN</a:t>
            </a:r>
            <a:r>
              <a:rPr lang="en-US" sz="1200" i="1" dirty="0">
                <a:solidFill>
                  <a:srgbClr val="374151"/>
                </a:solidFill>
                <a:latin typeface="Fira Sans" panose="020B0503050000020004" pitchFamily="34" charset="0"/>
                <a:ea typeface="+mn-ea"/>
              </a:rPr>
              <a:t> for binary classification</a:t>
            </a:r>
          </a:p>
          <a:p>
            <a:pPr defTabSz="685800">
              <a:buClrTx/>
              <a:buFont typeface="Arial" panose="020B0604020202020204" pitchFamily="34" charset="0"/>
              <a:buChar char="•"/>
            </a:pPr>
            <a:endParaRPr lang="en-US" sz="1200" i="1" dirty="0">
              <a:solidFill>
                <a:srgbClr val="374151"/>
              </a:solidFill>
              <a:latin typeface="Fira Sans" panose="020B0503050000020004" pitchFamily="34" charset="0"/>
              <a:ea typeface="+mn-ea"/>
            </a:endParaRPr>
          </a:p>
        </p:txBody>
      </p:sp>
      <p:sp>
        <p:nvSpPr>
          <p:cNvPr id="14" name="Rectangle 13">
            <a:extLst>
              <a:ext uri="{FF2B5EF4-FFF2-40B4-BE49-F238E27FC236}">
                <a16:creationId xmlns:a16="http://schemas.microsoft.com/office/drawing/2014/main" id="{A2108DB0-5B96-3453-0C7A-10FF553D6BC6}"/>
              </a:ext>
            </a:extLst>
          </p:cNvPr>
          <p:cNvSpPr/>
          <p:nvPr/>
        </p:nvSpPr>
        <p:spPr>
          <a:xfrm>
            <a:off x="1" y="1867233"/>
            <a:ext cx="6330505" cy="310053"/>
          </a:xfrm>
          <a:prstGeom prst="rect">
            <a:avLst/>
          </a:prstGeom>
          <a:solidFill>
            <a:srgbClr val="E7E6E6">
              <a:lumMod val="90000"/>
            </a:srgbClr>
          </a:solidFill>
          <a:ln w="12700" cap="flat" cmpd="sng" algn="ctr">
            <a:noFill/>
            <a:prstDash val="solid"/>
            <a:miter lim="800000"/>
          </a:ln>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r>
              <a:rPr lang="en-US" sz="1350" b="1" kern="1200" dirty="0">
                <a:solidFill>
                  <a:prstClr val="black"/>
                </a:solidFill>
                <a:latin typeface="Fira Sans" panose="020B0503050000020004" pitchFamily="34" charset="0"/>
                <a:ea typeface="+mn-ea"/>
                <a:cs typeface="+mn-cs"/>
              </a:rPr>
              <a:t>Transfer Learning and Training Pipeline</a:t>
            </a:r>
            <a:r>
              <a:rPr kumimoji="0" lang="en-IN" sz="1350" b="1"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a:t>
            </a:r>
          </a:p>
        </p:txBody>
      </p:sp>
      <p:sp>
        <p:nvSpPr>
          <p:cNvPr id="15" name="Rectangle 14">
            <a:extLst>
              <a:ext uri="{FF2B5EF4-FFF2-40B4-BE49-F238E27FC236}">
                <a16:creationId xmlns:a16="http://schemas.microsoft.com/office/drawing/2014/main" id="{3DE26BAE-ED14-38D9-E42C-2500E5C81A44}"/>
              </a:ext>
            </a:extLst>
          </p:cNvPr>
          <p:cNvSpPr/>
          <p:nvPr/>
        </p:nvSpPr>
        <p:spPr>
          <a:xfrm>
            <a:off x="220436" y="2244501"/>
            <a:ext cx="6057900" cy="733388"/>
          </a:xfrm>
          <a:prstGeom prst="rect">
            <a:avLst/>
          </a:prstGeom>
          <a:noFill/>
          <a:ln w="25400" cap="flat" cmpd="sng" algn="ctr">
            <a:noFill/>
            <a:prstDash val="solid"/>
          </a:ln>
          <a:effectLst/>
        </p:spPr>
        <p:txBody>
          <a:bodyPr rtlCol="0" anchor="ctr"/>
          <a:lstStyle/>
          <a:p>
            <a:pPr algn="l">
              <a:buFont typeface="Arial" panose="020B0604020202020204" pitchFamily="34" charset="0"/>
              <a:buChar char="•"/>
            </a:pPr>
            <a:r>
              <a:rPr lang="en-US" sz="1200" i="1" dirty="0">
                <a:solidFill>
                  <a:srgbClr val="374151"/>
                </a:solidFill>
                <a:latin typeface="Fira Sans" panose="020B0503050000020004" pitchFamily="34" charset="0"/>
                <a:ea typeface="+mn-ea"/>
              </a:rPr>
              <a:t> Fine-tuning BERT on fraud-related text data</a:t>
            </a:r>
          </a:p>
          <a:p>
            <a:pPr algn="l">
              <a:buFont typeface="Arial" panose="020B0604020202020204" pitchFamily="34" charset="0"/>
              <a:buChar char="•"/>
            </a:pPr>
            <a:r>
              <a:rPr lang="en-US" sz="1200" i="1" dirty="0">
                <a:solidFill>
                  <a:srgbClr val="374151"/>
                </a:solidFill>
                <a:latin typeface="Fira Sans" panose="020B0503050000020004" pitchFamily="34" charset="0"/>
                <a:ea typeface="+mn-ea"/>
              </a:rPr>
              <a:t> Training with Adam optimizer, BCE loss, and epoch-based loop</a:t>
            </a:r>
          </a:p>
          <a:p>
            <a:pPr algn="l">
              <a:buFont typeface="Arial" panose="020B0604020202020204" pitchFamily="34" charset="0"/>
              <a:buChar char="•"/>
            </a:pPr>
            <a:r>
              <a:rPr lang="en-US" sz="1200" i="1" dirty="0">
                <a:solidFill>
                  <a:srgbClr val="374151"/>
                </a:solidFill>
                <a:latin typeface="Fira Sans" panose="020B0503050000020004" pitchFamily="34" charset="0"/>
                <a:ea typeface="+mn-ea"/>
              </a:rPr>
              <a:t> Evaluation using accuracy as the primary metric</a:t>
            </a:r>
          </a:p>
          <a:p>
            <a:pPr defTabSz="685800">
              <a:buClrTx/>
              <a:buFont typeface="Arial" panose="020B0604020202020204" pitchFamily="34" charset="0"/>
              <a:buChar char="•"/>
            </a:pPr>
            <a:endParaRPr lang="en-US" sz="1200" i="1" dirty="0">
              <a:solidFill>
                <a:srgbClr val="374151"/>
              </a:solidFill>
              <a:latin typeface="Fira Sans" panose="020B0503050000020004" pitchFamily="34" charset="0"/>
              <a:ea typeface="+mn-ea"/>
            </a:endParaRPr>
          </a:p>
        </p:txBody>
      </p:sp>
      <p:sp>
        <p:nvSpPr>
          <p:cNvPr id="16" name="Rectangle 15">
            <a:extLst>
              <a:ext uri="{FF2B5EF4-FFF2-40B4-BE49-F238E27FC236}">
                <a16:creationId xmlns:a16="http://schemas.microsoft.com/office/drawing/2014/main" id="{06AEFEBD-0191-039F-5654-DFEA06AE14C7}"/>
              </a:ext>
            </a:extLst>
          </p:cNvPr>
          <p:cNvSpPr/>
          <p:nvPr/>
        </p:nvSpPr>
        <p:spPr>
          <a:xfrm>
            <a:off x="1" y="3075548"/>
            <a:ext cx="6330505" cy="310053"/>
          </a:xfrm>
          <a:prstGeom prst="rect">
            <a:avLst/>
          </a:prstGeom>
          <a:solidFill>
            <a:srgbClr val="E7E6E6">
              <a:lumMod val="90000"/>
            </a:srgbClr>
          </a:solidFill>
          <a:ln w="12700" cap="flat" cmpd="sng" algn="ctr">
            <a:noFill/>
            <a:prstDash val="solid"/>
            <a:miter lim="800000"/>
          </a:ln>
          <a:effectLst/>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r>
              <a:rPr lang="en-US" sz="1350" b="1" kern="1200" dirty="0">
                <a:solidFill>
                  <a:prstClr val="black"/>
                </a:solidFill>
                <a:latin typeface="Fira Sans" panose="020B0503050000020004" pitchFamily="34" charset="0"/>
                <a:ea typeface="+mn-ea"/>
                <a:cs typeface="+mn-cs"/>
              </a:rPr>
              <a:t>Advantages of BERT and Results</a:t>
            </a:r>
            <a:r>
              <a:rPr kumimoji="0" lang="en-IN" sz="1350" b="1"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a:t>
            </a:r>
          </a:p>
        </p:txBody>
      </p:sp>
      <p:sp>
        <p:nvSpPr>
          <p:cNvPr id="17" name="Rectangle 16">
            <a:extLst>
              <a:ext uri="{FF2B5EF4-FFF2-40B4-BE49-F238E27FC236}">
                <a16:creationId xmlns:a16="http://schemas.microsoft.com/office/drawing/2014/main" id="{0BFA8596-8B4F-A161-BA84-1DD1EEE11356}"/>
              </a:ext>
            </a:extLst>
          </p:cNvPr>
          <p:cNvSpPr/>
          <p:nvPr/>
        </p:nvSpPr>
        <p:spPr>
          <a:xfrm>
            <a:off x="220436" y="3483260"/>
            <a:ext cx="6057900" cy="733388"/>
          </a:xfrm>
          <a:prstGeom prst="rect">
            <a:avLst/>
          </a:prstGeom>
          <a:noFill/>
          <a:ln w="25400" cap="flat" cmpd="sng" algn="ctr">
            <a:noFill/>
            <a:prstDash val="solid"/>
          </a:ln>
          <a:effectLst/>
        </p:spPr>
        <p:txBody>
          <a:bodyPr rtlCol="0" anchor="ctr"/>
          <a:lstStyle/>
          <a:p>
            <a:pPr algn="l">
              <a:buFont typeface="Arial" panose="020B0604020202020204" pitchFamily="34" charset="0"/>
              <a:buChar char="•"/>
            </a:pPr>
            <a:r>
              <a:rPr lang="en-US" sz="1200" i="1" dirty="0">
                <a:solidFill>
                  <a:srgbClr val="374151"/>
                </a:solidFill>
                <a:latin typeface="Fira Sans" panose="020B0503050000020004" pitchFamily="34" charset="0"/>
                <a:ea typeface="+mn-ea"/>
              </a:rPr>
              <a:t> Capitalizing on linguistic knowledge, reducing data needs</a:t>
            </a:r>
          </a:p>
          <a:p>
            <a:pPr algn="l">
              <a:buFont typeface="Arial" panose="020B0604020202020204" pitchFamily="34" charset="0"/>
              <a:buChar char="•"/>
            </a:pPr>
            <a:r>
              <a:rPr lang="en-US" sz="1200" i="1" dirty="0">
                <a:solidFill>
                  <a:srgbClr val="374151"/>
                </a:solidFill>
                <a:latin typeface="Fira Sans" panose="020B0503050000020004" pitchFamily="34" charset="0"/>
                <a:ea typeface="+mn-ea"/>
              </a:rPr>
              <a:t> Adapting pre-trained knowledge to financial nuances</a:t>
            </a:r>
          </a:p>
          <a:p>
            <a:pPr algn="l">
              <a:buFont typeface="Arial" panose="020B0604020202020204" pitchFamily="34" charset="0"/>
              <a:buChar char="•"/>
            </a:pPr>
            <a:r>
              <a:rPr lang="en-US" sz="1200" i="1" dirty="0">
                <a:solidFill>
                  <a:srgbClr val="374151"/>
                </a:solidFill>
                <a:latin typeface="Fira Sans" panose="020B0503050000020004" pitchFamily="34" charset="0"/>
                <a:ea typeface="+mn-ea"/>
              </a:rPr>
              <a:t> Demonstrating 99.70% accuracy and real-world applicability</a:t>
            </a:r>
          </a:p>
          <a:p>
            <a:pPr defTabSz="685800">
              <a:buClrTx/>
              <a:buFont typeface="Arial" panose="020B0604020202020204" pitchFamily="34" charset="0"/>
              <a:buChar char="•"/>
            </a:pPr>
            <a:endParaRPr lang="en-US" sz="1200" i="1" dirty="0">
              <a:solidFill>
                <a:srgbClr val="374151"/>
              </a:solidFill>
              <a:latin typeface="Fira Sans" panose="020B0503050000020004" pitchFamily="34" charset="0"/>
              <a:ea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a bar and a number of text&#10;&#10;Description automatically generated with medium confidence">
            <a:extLst>
              <a:ext uri="{FF2B5EF4-FFF2-40B4-BE49-F238E27FC236}">
                <a16:creationId xmlns:a16="http://schemas.microsoft.com/office/drawing/2014/main" id="{98525621-2397-48B3-8892-B6010E72CA26}"/>
              </a:ext>
            </a:extLst>
          </p:cNvPr>
          <p:cNvPicPr>
            <a:picLocks noChangeAspect="1"/>
          </p:cNvPicPr>
          <p:nvPr/>
        </p:nvPicPr>
        <p:blipFill>
          <a:blip r:embed="rId2"/>
          <a:stretch>
            <a:fillRect/>
          </a:stretch>
        </p:blipFill>
        <p:spPr>
          <a:xfrm>
            <a:off x="82057" y="612510"/>
            <a:ext cx="2799936" cy="2320097"/>
          </a:xfrm>
          <a:prstGeom prst="rect">
            <a:avLst/>
          </a:prstGeom>
        </p:spPr>
      </p:pic>
      <p:pic>
        <p:nvPicPr>
          <p:cNvPr id="7" name="Picture 6">
            <a:extLst>
              <a:ext uri="{FF2B5EF4-FFF2-40B4-BE49-F238E27FC236}">
                <a16:creationId xmlns:a16="http://schemas.microsoft.com/office/drawing/2014/main" id="{314FF677-1438-D8D3-6D79-2B79F3E96663}"/>
              </a:ext>
            </a:extLst>
          </p:cNvPr>
          <p:cNvPicPr>
            <a:picLocks noChangeAspect="1"/>
          </p:cNvPicPr>
          <p:nvPr/>
        </p:nvPicPr>
        <p:blipFill rotWithShape="1">
          <a:blip r:embed="rId3"/>
          <a:srcRect t="1536" b="5176"/>
          <a:stretch/>
        </p:blipFill>
        <p:spPr>
          <a:xfrm>
            <a:off x="209025" y="2985181"/>
            <a:ext cx="2975047" cy="2122715"/>
          </a:xfrm>
          <a:prstGeom prst="rect">
            <a:avLst/>
          </a:prstGeom>
        </p:spPr>
      </p:pic>
      <p:sp>
        <p:nvSpPr>
          <p:cNvPr id="11" name="Google Shape;164;p13">
            <a:extLst>
              <a:ext uri="{FF2B5EF4-FFF2-40B4-BE49-F238E27FC236}">
                <a16:creationId xmlns:a16="http://schemas.microsoft.com/office/drawing/2014/main" id="{B0D5989E-4B38-9B4D-88C2-49603F80F35E}"/>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err="1">
                <a:solidFill>
                  <a:srgbClr val="151631"/>
                </a:solidFill>
                <a:latin typeface="Poppins" panose="00000500000000000000" pitchFamily="2" charset="0"/>
                <a:ea typeface="+mn-ea"/>
                <a:cs typeface="+mn-cs"/>
              </a:rPr>
              <a:t>XGBoost</a:t>
            </a:r>
            <a:r>
              <a:rPr lang="en-US" sz="1800" b="1" kern="1200" dirty="0">
                <a:solidFill>
                  <a:srgbClr val="151631"/>
                </a:solidFill>
                <a:latin typeface="Poppins" panose="00000500000000000000" pitchFamily="2" charset="0"/>
                <a:ea typeface="+mn-ea"/>
                <a:cs typeface="+mn-cs"/>
              </a:rPr>
              <a:t> Model for Fraud Detection</a:t>
            </a:r>
          </a:p>
        </p:txBody>
      </p:sp>
      <p:sp>
        <p:nvSpPr>
          <p:cNvPr id="12" name="Google Shape;417;p18">
            <a:extLst>
              <a:ext uri="{FF2B5EF4-FFF2-40B4-BE49-F238E27FC236}">
                <a16:creationId xmlns:a16="http://schemas.microsoft.com/office/drawing/2014/main" id="{A4E5F291-9C48-FE5C-E623-EB6F02C272A0}"/>
              </a:ext>
            </a:extLst>
          </p:cNvPr>
          <p:cNvSpPr/>
          <p:nvPr/>
        </p:nvSpPr>
        <p:spPr>
          <a:xfrm>
            <a:off x="3029366" y="1045029"/>
            <a:ext cx="718041" cy="1651549"/>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pPr defTabSz="685800">
              <a:buClrTx/>
            </a:pPr>
            <a:endParaRPr lang="en-IN" sz="1350" kern="1200">
              <a:solidFill>
                <a:prstClr val="black"/>
              </a:solidFill>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A674B91F-C953-2820-3264-C1B26211947C}"/>
              </a:ext>
            </a:extLst>
          </p:cNvPr>
          <p:cNvSpPr/>
          <p:nvPr/>
        </p:nvSpPr>
        <p:spPr>
          <a:xfrm>
            <a:off x="3641270" y="756424"/>
            <a:ext cx="5241473" cy="775607"/>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Chosen for efficacy in handling imbalanced data and accommodating missing values; </a:t>
            </a:r>
            <a:r>
              <a:rPr lang="en-IN" sz="1200" i="1" dirty="0">
                <a:solidFill>
                  <a:srgbClr val="374151"/>
                </a:solidFill>
                <a:latin typeface="Fira Sans" panose="020B0503050000020004" pitchFamily="34" charset="0"/>
              </a:rPr>
              <a:t>Supports parallel processing</a:t>
            </a:r>
            <a:endParaRPr lang="en-US" sz="1200" i="1" dirty="0">
              <a:solidFill>
                <a:srgbClr val="374151"/>
              </a:solidFill>
              <a:latin typeface="Fira Sans" panose="020B0503050000020004" pitchFamily="34" charset="0"/>
            </a:endParaRP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Inherently assigns different weights to positive and negative classes, aligning well with skewed data</a:t>
            </a:r>
          </a:p>
        </p:txBody>
      </p:sp>
      <p:sp>
        <p:nvSpPr>
          <p:cNvPr id="14" name="Google Shape;425;p18">
            <a:extLst>
              <a:ext uri="{FF2B5EF4-FFF2-40B4-BE49-F238E27FC236}">
                <a16:creationId xmlns:a16="http://schemas.microsoft.com/office/drawing/2014/main" id="{ADA19A5B-7B45-BE4D-1A3D-FBD192A0D0E2}"/>
              </a:ext>
            </a:extLst>
          </p:cNvPr>
          <p:cNvSpPr/>
          <p:nvPr/>
        </p:nvSpPr>
        <p:spPr>
          <a:xfrm>
            <a:off x="3029366" y="2807931"/>
            <a:ext cx="611904" cy="177251"/>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pPr defTabSz="685800">
              <a:buClrTx/>
            </a:pPr>
            <a:endParaRPr lang="en-IN" sz="1350" kern="1200">
              <a:solidFill>
                <a:prstClr val="black"/>
              </a:solidFill>
              <a:latin typeface="Calibri" panose="020F0502020204030204"/>
              <a:ea typeface="+mn-ea"/>
              <a:cs typeface="+mn-cs"/>
            </a:endParaRPr>
          </a:p>
        </p:txBody>
      </p:sp>
      <p:graphicFrame>
        <p:nvGraphicFramePr>
          <p:cNvPr id="15" name="Table 14">
            <a:extLst>
              <a:ext uri="{FF2B5EF4-FFF2-40B4-BE49-F238E27FC236}">
                <a16:creationId xmlns:a16="http://schemas.microsoft.com/office/drawing/2014/main" id="{46486D13-A717-92A6-30D9-F0539FF3CA29}"/>
              </a:ext>
            </a:extLst>
          </p:cNvPr>
          <p:cNvGraphicFramePr>
            <a:graphicFrameLocks noGrp="1"/>
          </p:cNvGraphicFramePr>
          <p:nvPr>
            <p:extLst>
              <p:ext uri="{D42A27DB-BD31-4B8C-83A1-F6EECF244321}">
                <p14:modId xmlns:p14="http://schemas.microsoft.com/office/powerpoint/2010/main" val="943634726"/>
              </p:ext>
            </p:extLst>
          </p:nvPr>
        </p:nvGraphicFramePr>
        <p:xfrm>
          <a:off x="3641270" y="1705860"/>
          <a:ext cx="4506478" cy="1954489"/>
        </p:xfrm>
        <a:graphic>
          <a:graphicData uri="http://schemas.openxmlformats.org/drawingml/2006/table">
            <a:tbl>
              <a:tblPr firstRow="1" bandRow="1">
                <a:tableStyleId>{5C22544A-7EE6-4342-B048-85BDC9FD1C3A}</a:tableStyleId>
              </a:tblPr>
              <a:tblGrid>
                <a:gridCol w="2253239">
                  <a:extLst>
                    <a:ext uri="{9D8B030D-6E8A-4147-A177-3AD203B41FA5}">
                      <a16:colId xmlns:a16="http://schemas.microsoft.com/office/drawing/2014/main" val="3645583008"/>
                    </a:ext>
                  </a:extLst>
                </a:gridCol>
                <a:gridCol w="2253239">
                  <a:extLst>
                    <a:ext uri="{9D8B030D-6E8A-4147-A177-3AD203B41FA5}">
                      <a16:colId xmlns:a16="http://schemas.microsoft.com/office/drawing/2014/main" val="107845458"/>
                    </a:ext>
                  </a:extLst>
                </a:gridCol>
              </a:tblGrid>
              <a:tr h="389785">
                <a:tc gridSpan="2">
                  <a:txBody>
                    <a:bodyPr/>
                    <a:lstStyle/>
                    <a:p>
                      <a:pPr algn="ctr"/>
                      <a:r>
                        <a:rPr lang="en-IN" sz="1200" b="1" dirty="0"/>
                        <a:t>Train : Test Data Split – 80:20</a:t>
                      </a:r>
                    </a:p>
                  </a:txBody>
                  <a:tcPr marL="68580" marR="68580" marT="34290" marB="34290" anchor="ctr"/>
                </a:tc>
                <a:tc hMerge="1">
                  <a:txBody>
                    <a:bodyPr/>
                    <a:lstStyle/>
                    <a:p>
                      <a:endParaRPr lang="en-IN" b="1" dirty="0"/>
                    </a:p>
                  </a:txBody>
                  <a:tcPr/>
                </a:tc>
                <a:extLst>
                  <a:ext uri="{0D108BD9-81ED-4DB2-BD59-A6C34878D82A}">
                    <a16:rowId xmlns:a16="http://schemas.microsoft.com/office/drawing/2014/main" val="738639110"/>
                  </a:ext>
                </a:extLst>
              </a:tr>
              <a:tr h="260784">
                <a:tc gridSpan="2">
                  <a:txBody>
                    <a:bodyPr/>
                    <a:lstStyle/>
                    <a:p>
                      <a:pPr algn="ctr"/>
                      <a:r>
                        <a:rPr lang="en-IN" sz="1200" b="1" dirty="0"/>
                        <a:t>Performance Metrics</a:t>
                      </a:r>
                    </a:p>
                  </a:txBody>
                  <a:tcPr marL="68580" marR="68580" marT="34290" marB="34290">
                    <a:solidFill>
                      <a:schemeClr val="accent1">
                        <a:lumMod val="60000"/>
                        <a:lumOff val="40000"/>
                      </a:schemeClr>
                    </a:solidFill>
                  </a:tcPr>
                </a:tc>
                <a:tc hMerge="1">
                  <a:txBody>
                    <a:bodyPr/>
                    <a:lstStyle/>
                    <a:p>
                      <a:endParaRPr lang="en-IN" dirty="0"/>
                    </a:p>
                  </a:txBody>
                  <a:tcPr/>
                </a:tc>
                <a:extLst>
                  <a:ext uri="{0D108BD9-81ED-4DB2-BD59-A6C34878D82A}">
                    <a16:rowId xmlns:a16="http://schemas.microsoft.com/office/drawing/2014/main" val="632523062"/>
                  </a:ext>
                </a:extLst>
              </a:tr>
              <a:tr h="260784">
                <a:tc>
                  <a:txBody>
                    <a:bodyPr/>
                    <a:lstStyle/>
                    <a:p>
                      <a:r>
                        <a:rPr lang="en-IN" sz="1200" b="1" dirty="0"/>
                        <a:t>Precision</a:t>
                      </a:r>
                    </a:p>
                  </a:txBody>
                  <a:tcPr marL="68580" marR="68580" marT="34290" marB="34290"/>
                </a:tc>
                <a:tc>
                  <a:txBody>
                    <a:bodyPr/>
                    <a:lstStyle/>
                    <a:p>
                      <a:pPr algn="ctr"/>
                      <a:r>
                        <a:rPr lang="en-IN" sz="1200" dirty="0"/>
                        <a:t>95.09%</a:t>
                      </a:r>
                    </a:p>
                  </a:txBody>
                  <a:tcPr marL="68580" marR="68580" marT="34290" marB="34290"/>
                </a:tc>
                <a:extLst>
                  <a:ext uri="{0D108BD9-81ED-4DB2-BD59-A6C34878D82A}">
                    <a16:rowId xmlns:a16="http://schemas.microsoft.com/office/drawing/2014/main" val="1671722112"/>
                  </a:ext>
                </a:extLst>
              </a:tr>
              <a:tr h="260784">
                <a:tc>
                  <a:txBody>
                    <a:bodyPr/>
                    <a:lstStyle/>
                    <a:p>
                      <a:r>
                        <a:rPr lang="en-IN" sz="1200" b="1" dirty="0"/>
                        <a:t>Recall</a:t>
                      </a:r>
                    </a:p>
                  </a:txBody>
                  <a:tcPr marL="68580" marR="68580" marT="34290" marB="34290"/>
                </a:tc>
                <a:tc>
                  <a:txBody>
                    <a:bodyPr/>
                    <a:lstStyle/>
                    <a:p>
                      <a:pPr algn="ctr"/>
                      <a:r>
                        <a:rPr lang="en-IN" sz="1200" dirty="0"/>
                        <a:t>88.27%</a:t>
                      </a:r>
                    </a:p>
                  </a:txBody>
                  <a:tcPr marL="68580" marR="68580" marT="34290" marB="34290"/>
                </a:tc>
                <a:extLst>
                  <a:ext uri="{0D108BD9-81ED-4DB2-BD59-A6C34878D82A}">
                    <a16:rowId xmlns:a16="http://schemas.microsoft.com/office/drawing/2014/main" val="1297366089"/>
                  </a:ext>
                </a:extLst>
              </a:tr>
              <a:tr h="260784">
                <a:tc>
                  <a:txBody>
                    <a:bodyPr/>
                    <a:lstStyle/>
                    <a:p>
                      <a:r>
                        <a:rPr lang="en-IN" sz="1200" b="1" dirty="0"/>
                        <a:t>Accuracy</a:t>
                      </a:r>
                    </a:p>
                  </a:txBody>
                  <a:tcPr marL="68580" marR="68580" marT="34290" marB="34290"/>
                </a:tc>
                <a:tc>
                  <a:txBody>
                    <a:bodyPr/>
                    <a:lstStyle/>
                    <a:p>
                      <a:pPr algn="ctr"/>
                      <a:r>
                        <a:rPr lang="en-IN" sz="1200" dirty="0"/>
                        <a:t>99.95%</a:t>
                      </a:r>
                    </a:p>
                  </a:txBody>
                  <a:tcPr marL="68580" marR="68580" marT="34290" marB="34290"/>
                </a:tc>
                <a:extLst>
                  <a:ext uri="{0D108BD9-81ED-4DB2-BD59-A6C34878D82A}">
                    <a16:rowId xmlns:a16="http://schemas.microsoft.com/office/drawing/2014/main" val="370468251"/>
                  </a:ext>
                </a:extLst>
              </a:tr>
              <a:tr h="260784">
                <a:tc>
                  <a:txBody>
                    <a:bodyPr/>
                    <a:lstStyle/>
                    <a:p>
                      <a:r>
                        <a:rPr lang="en-IN" sz="1200" b="1" dirty="0"/>
                        <a:t>F1- score</a:t>
                      </a:r>
                    </a:p>
                  </a:txBody>
                  <a:tcPr marL="68580" marR="68580" marT="34290" marB="34290"/>
                </a:tc>
                <a:tc>
                  <a:txBody>
                    <a:bodyPr/>
                    <a:lstStyle/>
                    <a:p>
                      <a:pPr algn="ctr"/>
                      <a:r>
                        <a:rPr lang="en-IN" sz="1200" dirty="0"/>
                        <a:t>91.56%</a:t>
                      </a:r>
                    </a:p>
                  </a:txBody>
                  <a:tcPr marL="68580" marR="68580" marT="34290" marB="34290"/>
                </a:tc>
                <a:extLst>
                  <a:ext uri="{0D108BD9-81ED-4DB2-BD59-A6C34878D82A}">
                    <a16:rowId xmlns:a16="http://schemas.microsoft.com/office/drawing/2014/main" val="4034993920"/>
                  </a:ext>
                </a:extLst>
              </a:tr>
              <a:tr h="260784">
                <a:tc>
                  <a:txBody>
                    <a:bodyPr/>
                    <a:lstStyle/>
                    <a:p>
                      <a:r>
                        <a:rPr lang="en-IN" sz="1200" b="1" dirty="0"/>
                        <a:t>AUC PR</a:t>
                      </a:r>
                    </a:p>
                  </a:txBody>
                  <a:tcPr marL="68580" marR="68580" marT="34290" marB="34290"/>
                </a:tc>
                <a:tc>
                  <a:txBody>
                    <a:bodyPr/>
                    <a:lstStyle/>
                    <a:p>
                      <a:pPr algn="ctr"/>
                      <a:r>
                        <a:rPr lang="en-IN" sz="1200" dirty="0"/>
                        <a:t>96.80%</a:t>
                      </a:r>
                    </a:p>
                  </a:txBody>
                  <a:tcPr marL="68580" marR="68580" marT="34290" marB="34290"/>
                </a:tc>
                <a:extLst>
                  <a:ext uri="{0D108BD9-81ED-4DB2-BD59-A6C34878D82A}">
                    <a16:rowId xmlns:a16="http://schemas.microsoft.com/office/drawing/2014/main" val="1901614082"/>
                  </a:ext>
                </a:extLst>
              </a:tr>
            </a:tbl>
          </a:graphicData>
        </a:graphic>
      </p:graphicFrame>
      <p:sp>
        <p:nvSpPr>
          <p:cNvPr id="16" name="Google Shape;417;p18">
            <a:extLst>
              <a:ext uri="{FF2B5EF4-FFF2-40B4-BE49-F238E27FC236}">
                <a16:creationId xmlns:a16="http://schemas.microsoft.com/office/drawing/2014/main" id="{67FC3BE5-3C1B-D39F-FB0A-2ACCB4A939BA}"/>
              </a:ext>
            </a:extLst>
          </p:cNvPr>
          <p:cNvSpPr/>
          <p:nvPr/>
        </p:nvSpPr>
        <p:spPr>
          <a:xfrm flipV="1">
            <a:off x="3029366" y="3427921"/>
            <a:ext cx="718041" cy="1274707"/>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pPr defTabSz="685800">
              <a:buClrTx/>
            </a:pPr>
            <a:endParaRPr lang="en-IN" sz="1350" kern="1200">
              <a:solidFill>
                <a:prstClr val="black"/>
              </a:solidFill>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C74F895-A9B3-BEFF-54C7-A3BE8ABF8A3B}"/>
              </a:ext>
            </a:extLst>
          </p:cNvPr>
          <p:cNvSpPr/>
          <p:nvPr/>
        </p:nvSpPr>
        <p:spPr>
          <a:xfrm>
            <a:off x="3641270" y="4046539"/>
            <a:ext cx="5241473" cy="775607"/>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en-US" sz="1200" b="1" i="1" dirty="0">
                <a:solidFill>
                  <a:srgbClr val="374151"/>
                </a:solidFill>
                <a:latin typeface="Fira Sans" panose="020B0503050000020004" pitchFamily="34" charset="0"/>
              </a:rPr>
              <a:t>The </a:t>
            </a:r>
            <a:r>
              <a:rPr lang="en-US" sz="1200" b="1" i="1" dirty="0" err="1">
                <a:solidFill>
                  <a:srgbClr val="374151"/>
                </a:solidFill>
                <a:latin typeface="Fira Sans" panose="020B0503050000020004" pitchFamily="34" charset="0"/>
              </a:rPr>
              <a:t>XGBoost</a:t>
            </a:r>
            <a:r>
              <a:rPr lang="en-US" sz="1200" b="1" i="1" dirty="0">
                <a:solidFill>
                  <a:srgbClr val="374151"/>
                </a:solidFill>
                <a:latin typeface="Fira Sans" panose="020B0503050000020004" pitchFamily="34" charset="0"/>
              </a:rPr>
              <a:t> model excels in fraud detection, demonstrating exceptional precision and recall balance, robust overall accuracy, and a high AUC PR score, making it a well-suited choice for effective identification of fraudulent transactions</a:t>
            </a:r>
          </a:p>
        </p:txBody>
      </p:sp>
    </p:spTree>
    <p:extLst>
      <p:ext uri="{BB962C8B-B14F-4D97-AF65-F5344CB8AC3E}">
        <p14:creationId xmlns:p14="http://schemas.microsoft.com/office/powerpoint/2010/main" val="1427088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een line graph with white text&#10;&#10;Description automatically generated">
            <a:extLst>
              <a:ext uri="{FF2B5EF4-FFF2-40B4-BE49-F238E27FC236}">
                <a16:creationId xmlns:a16="http://schemas.microsoft.com/office/drawing/2014/main" id="{7342FFC4-6FA7-5482-645D-4001155D6E31}"/>
              </a:ext>
            </a:extLst>
          </p:cNvPr>
          <p:cNvPicPr>
            <a:picLocks noGrp="1" noChangeAspect="1"/>
          </p:cNvPicPr>
          <p:nvPr>
            <p:ph idx="1"/>
          </p:nvPr>
        </p:nvPicPr>
        <p:blipFill>
          <a:blip r:embed="rId2"/>
          <a:stretch>
            <a:fillRect/>
          </a:stretch>
        </p:blipFill>
        <p:spPr>
          <a:xfrm>
            <a:off x="-146957" y="806624"/>
            <a:ext cx="4264246" cy="3291656"/>
          </a:xfrm>
        </p:spPr>
      </p:pic>
      <p:sp>
        <p:nvSpPr>
          <p:cNvPr id="7" name="Google Shape;164;p13">
            <a:extLst>
              <a:ext uri="{FF2B5EF4-FFF2-40B4-BE49-F238E27FC236}">
                <a16:creationId xmlns:a16="http://schemas.microsoft.com/office/drawing/2014/main" id="{30A19882-4771-B7D7-7729-9A106993D227}"/>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Optimizing Precision and Recall: SVM Insights</a:t>
            </a:r>
          </a:p>
        </p:txBody>
      </p:sp>
      <p:sp>
        <p:nvSpPr>
          <p:cNvPr id="8" name="Rectangle 7">
            <a:extLst>
              <a:ext uri="{FF2B5EF4-FFF2-40B4-BE49-F238E27FC236}">
                <a16:creationId xmlns:a16="http://schemas.microsoft.com/office/drawing/2014/main" id="{54708906-DB34-0214-2CA5-15EC9B56A0AC}"/>
              </a:ext>
            </a:extLst>
          </p:cNvPr>
          <p:cNvSpPr/>
          <p:nvPr/>
        </p:nvSpPr>
        <p:spPr>
          <a:xfrm>
            <a:off x="4024993" y="1045220"/>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SVM Model Evaluation Metrics:</a:t>
            </a:r>
            <a:endParaRPr lang="en-IN" sz="1350" kern="1200" dirty="0">
              <a:solidFill>
                <a:prstClr val="black"/>
              </a:solidFill>
              <a:latin typeface="Fira Sans" panose="020B0503050000020004" pitchFamily="34" charset="0"/>
            </a:endParaRPr>
          </a:p>
        </p:txBody>
      </p:sp>
      <p:sp>
        <p:nvSpPr>
          <p:cNvPr id="9" name="Rectangle 8">
            <a:extLst>
              <a:ext uri="{FF2B5EF4-FFF2-40B4-BE49-F238E27FC236}">
                <a16:creationId xmlns:a16="http://schemas.microsoft.com/office/drawing/2014/main" id="{3EEAC633-F0C4-2733-3CA8-A1CDBC77862F}"/>
              </a:ext>
            </a:extLst>
          </p:cNvPr>
          <p:cNvSpPr/>
          <p:nvPr/>
        </p:nvSpPr>
        <p:spPr>
          <a:xfrm>
            <a:off x="4245429" y="1365345"/>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Precision-Recall (PR) curve is a key metric</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Illustrates precision-recall trade-off for various thresholds</a:t>
            </a:r>
          </a:p>
          <a:p>
            <a:pPr defTabSz="685800">
              <a:buClrTx/>
              <a:defRPr/>
            </a:pPr>
            <a:endParaRPr lang="en-US" sz="1200" i="1" dirty="0">
              <a:solidFill>
                <a:srgbClr val="374151"/>
              </a:solidFill>
              <a:latin typeface="Fira Sans" panose="020B0503050000020004" pitchFamily="34" charset="0"/>
              <a:ea typeface="+mn-ea"/>
              <a:cs typeface="+mn-cs"/>
            </a:endParaRPr>
          </a:p>
        </p:txBody>
      </p:sp>
      <p:sp>
        <p:nvSpPr>
          <p:cNvPr id="10" name="Rectangle 9">
            <a:extLst>
              <a:ext uri="{FF2B5EF4-FFF2-40B4-BE49-F238E27FC236}">
                <a16:creationId xmlns:a16="http://schemas.microsoft.com/office/drawing/2014/main" id="{4358CABC-2DD3-A3B1-7CBE-F39BCF5A60B5}"/>
              </a:ext>
            </a:extLst>
          </p:cNvPr>
          <p:cNvSpPr/>
          <p:nvPr/>
        </p:nvSpPr>
        <p:spPr>
          <a:xfrm>
            <a:off x="4024993" y="1926641"/>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Performance Indicator:</a:t>
            </a:r>
          </a:p>
        </p:txBody>
      </p:sp>
      <p:sp>
        <p:nvSpPr>
          <p:cNvPr id="11" name="Rectangle 10">
            <a:extLst>
              <a:ext uri="{FF2B5EF4-FFF2-40B4-BE49-F238E27FC236}">
                <a16:creationId xmlns:a16="http://schemas.microsoft.com/office/drawing/2014/main" id="{30B7B213-9BC2-AFA8-1154-56CA17B40605}"/>
              </a:ext>
            </a:extLst>
          </p:cNvPr>
          <p:cNvSpPr/>
          <p:nvPr/>
        </p:nvSpPr>
        <p:spPr>
          <a:xfrm>
            <a:off x="4245429" y="2156956"/>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High area under the PR curve (e.g., 0.94) signifies strong predictive ability</a:t>
            </a:r>
          </a:p>
        </p:txBody>
      </p:sp>
      <p:sp>
        <p:nvSpPr>
          <p:cNvPr id="12" name="Rectangle 11">
            <a:extLst>
              <a:ext uri="{FF2B5EF4-FFF2-40B4-BE49-F238E27FC236}">
                <a16:creationId xmlns:a16="http://schemas.microsoft.com/office/drawing/2014/main" id="{B300B54F-532F-7170-501A-C67B61F32A45}"/>
              </a:ext>
            </a:extLst>
          </p:cNvPr>
          <p:cNvSpPr/>
          <p:nvPr/>
        </p:nvSpPr>
        <p:spPr>
          <a:xfrm>
            <a:off x="4024993" y="2865851"/>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Trade-Off Analysis:</a:t>
            </a:r>
          </a:p>
        </p:txBody>
      </p:sp>
      <p:sp>
        <p:nvSpPr>
          <p:cNvPr id="13" name="Rectangle 12">
            <a:extLst>
              <a:ext uri="{FF2B5EF4-FFF2-40B4-BE49-F238E27FC236}">
                <a16:creationId xmlns:a16="http://schemas.microsoft.com/office/drawing/2014/main" id="{ACAD73E5-EC75-2EDB-563C-C92C031614B7}"/>
              </a:ext>
            </a:extLst>
          </p:cNvPr>
          <p:cNvSpPr/>
          <p:nvPr/>
        </p:nvSpPr>
        <p:spPr>
          <a:xfrm>
            <a:off x="4245429" y="3096166"/>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Precision-Recall curve illustrates the trade-off between precision and recall for different threshold values</a:t>
            </a:r>
          </a:p>
        </p:txBody>
      </p:sp>
      <p:sp>
        <p:nvSpPr>
          <p:cNvPr id="14" name="Rectangle 13">
            <a:extLst>
              <a:ext uri="{FF2B5EF4-FFF2-40B4-BE49-F238E27FC236}">
                <a16:creationId xmlns:a16="http://schemas.microsoft.com/office/drawing/2014/main" id="{D59C73A1-C268-78A4-83FC-F59DEE57B543}"/>
              </a:ext>
            </a:extLst>
          </p:cNvPr>
          <p:cNvSpPr/>
          <p:nvPr/>
        </p:nvSpPr>
        <p:spPr>
          <a:xfrm>
            <a:off x="4024993" y="3796583"/>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AUC PR Score:</a:t>
            </a:r>
          </a:p>
        </p:txBody>
      </p:sp>
      <p:sp>
        <p:nvSpPr>
          <p:cNvPr id="15" name="Rectangle 14">
            <a:extLst>
              <a:ext uri="{FF2B5EF4-FFF2-40B4-BE49-F238E27FC236}">
                <a16:creationId xmlns:a16="http://schemas.microsoft.com/office/drawing/2014/main" id="{099E1F97-1DAE-9F16-4701-524634B958EF}"/>
              </a:ext>
            </a:extLst>
          </p:cNvPr>
          <p:cNvSpPr/>
          <p:nvPr/>
        </p:nvSpPr>
        <p:spPr>
          <a:xfrm>
            <a:off x="4245429" y="4100378"/>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AUC PR of 0.94 indicates the model's effectiveness</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Correctly identifies positive instances while minimizing false positives</a:t>
            </a:r>
          </a:p>
        </p:txBody>
      </p:sp>
    </p:spTree>
    <p:extLst>
      <p:ext uri="{BB962C8B-B14F-4D97-AF65-F5344CB8AC3E}">
        <p14:creationId xmlns:p14="http://schemas.microsoft.com/office/powerpoint/2010/main" val="2260446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4;p13">
            <a:extLst>
              <a:ext uri="{FF2B5EF4-FFF2-40B4-BE49-F238E27FC236}">
                <a16:creationId xmlns:a16="http://schemas.microsoft.com/office/drawing/2014/main" id="{8AD2EC30-A5ED-EE0F-9A09-CEC1ABBF2898}"/>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A Deep Dive into </a:t>
            </a:r>
            <a:r>
              <a:rPr lang="en-US" sz="1800" b="1" kern="1200" dirty="0" err="1">
                <a:solidFill>
                  <a:srgbClr val="151631"/>
                </a:solidFill>
                <a:latin typeface="Poppins" panose="00000500000000000000" pitchFamily="2" charset="0"/>
                <a:ea typeface="+mn-ea"/>
                <a:cs typeface="+mn-cs"/>
              </a:rPr>
              <a:t>CatBoost</a:t>
            </a:r>
            <a:r>
              <a:rPr lang="en-US" sz="1800" b="1" kern="1200" dirty="0">
                <a:solidFill>
                  <a:srgbClr val="151631"/>
                </a:solidFill>
                <a:latin typeface="Poppins" panose="00000500000000000000" pitchFamily="2" charset="0"/>
                <a:ea typeface="+mn-ea"/>
                <a:cs typeface="+mn-cs"/>
              </a:rPr>
              <a:t> Fraud Detection Accuracy</a:t>
            </a:r>
          </a:p>
        </p:txBody>
      </p:sp>
      <p:sp>
        <p:nvSpPr>
          <p:cNvPr id="10" name="Google Shape;425;p18">
            <a:extLst>
              <a:ext uri="{FF2B5EF4-FFF2-40B4-BE49-F238E27FC236}">
                <a16:creationId xmlns:a16="http://schemas.microsoft.com/office/drawing/2014/main" id="{2DC58BA9-CE70-656E-05D0-E59777C422CB}"/>
              </a:ext>
            </a:extLst>
          </p:cNvPr>
          <p:cNvSpPr/>
          <p:nvPr/>
        </p:nvSpPr>
        <p:spPr>
          <a:xfrm flipH="1">
            <a:off x="4571999" y="2146623"/>
            <a:ext cx="800100" cy="204692"/>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pPr defTabSz="685800">
              <a:buClrTx/>
            </a:pPr>
            <a:endParaRPr lang="en-IN" sz="1350" kern="1200">
              <a:solidFill>
                <a:prstClr val="black"/>
              </a:solidFill>
              <a:latin typeface="Calibri" panose="020F0502020204030204"/>
              <a:ea typeface="+mn-ea"/>
              <a:cs typeface="+mn-cs"/>
            </a:endParaRPr>
          </a:p>
        </p:txBody>
      </p:sp>
      <p:graphicFrame>
        <p:nvGraphicFramePr>
          <p:cNvPr id="11" name="Table 10">
            <a:extLst>
              <a:ext uri="{FF2B5EF4-FFF2-40B4-BE49-F238E27FC236}">
                <a16:creationId xmlns:a16="http://schemas.microsoft.com/office/drawing/2014/main" id="{6B5DD922-0A46-2B28-E308-212E10E453F8}"/>
              </a:ext>
            </a:extLst>
          </p:cNvPr>
          <p:cNvGraphicFramePr>
            <a:graphicFrameLocks noGrp="1"/>
          </p:cNvGraphicFramePr>
          <p:nvPr>
            <p:extLst>
              <p:ext uri="{D42A27DB-BD31-4B8C-83A1-F6EECF244321}">
                <p14:modId xmlns:p14="http://schemas.microsoft.com/office/powerpoint/2010/main" val="4142034522"/>
              </p:ext>
            </p:extLst>
          </p:nvPr>
        </p:nvGraphicFramePr>
        <p:xfrm>
          <a:off x="65520" y="1227326"/>
          <a:ext cx="4506478" cy="1954489"/>
        </p:xfrm>
        <a:graphic>
          <a:graphicData uri="http://schemas.openxmlformats.org/drawingml/2006/table">
            <a:tbl>
              <a:tblPr firstRow="1" bandRow="1">
                <a:tableStyleId>{5C22544A-7EE6-4342-B048-85BDC9FD1C3A}</a:tableStyleId>
              </a:tblPr>
              <a:tblGrid>
                <a:gridCol w="2253239">
                  <a:extLst>
                    <a:ext uri="{9D8B030D-6E8A-4147-A177-3AD203B41FA5}">
                      <a16:colId xmlns:a16="http://schemas.microsoft.com/office/drawing/2014/main" val="3645583008"/>
                    </a:ext>
                  </a:extLst>
                </a:gridCol>
                <a:gridCol w="2253239">
                  <a:extLst>
                    <a:ext uri="{9D8B030D-6E8A-4147-A177-3AD203B41FA5}">
                      <a16:colId xmlns:a16="http://schemas.microsoft.com/office/drawing/2014/main" val="107845458"/>
                    </a:ext>
                  </a:extLst>
                </a:gridCol>
              </a:tblGrid>
              <a:tr h="389785">
                <a:tc gridSpan="2">
                  <a:txBody>
                    <a:bodyPr/>
                    <a:lstStyle/>
                    <a:p>
                      <a:pPr algn="ctr"/>
                      <a:r>
                        <a:rPr lang="en-IN" sz="1200" b="1" dirty="0"/>
                        <a:t>Train : Test Data Split – 80:20</a:t>
                      </a:r>
                    </a:p>
                  </a:txBody>
                  <a:tcPr marL="68580" marR="68580" marT="34290" marB="34290" anchor="ctr"/>
                </a:tc>
                <a:tc hMerge="1">
                  <a:txBody>
                    <a:bodyPr/>
                    <a:lstStyle/>
                    <a:p>
                      <a:endParaRPr lang="en-IN" b="1" dirty="0"/>
                    </a:p>
                  </a:txBody>
                  <a:tcPr/>
                </a:tc>
                <a:extLst>
                  <a:ext uri="{0D108BD9-81ED-4DB2-BD59-A6C34878D82A}">
                    <a16:rowId xmlns:a16="http://schemas.microsoft.com/office/drawing/2014/main" val="738639110"/>
                  </a:ext>
                </a:extLst>
              </a:tr>
              <a:tr h="260784">
                <a:tc gridSpan="2">
                  <a:txBody>
                    <a:bodyPr/>
                    <a:lstStyle/>
                    <a:p>
                      <a:pPr algn="ctr"/>
                      <a:r>
                        <a:rPr lang="en-IN" sz="1200" b="1" dirty="0"/>
                        <a:t>Performance Metrics</a:t>
                      </a:r>
                    </a:p>
                  </a:txBody>
                  <a:tcPr marL="68580" marR="68580" marT="34290" marB="34290">
                    <a:solidFill>
                      <a:schemeClr val="accent1">
                        <a:lumMod val="60000"/>
                        <a:lumOff val="40000"/>
                      </a:schemeClr>
                    </a:solidFill>
                  </a:tcPr>
                </a:tc>
                <a:tc hMerge="1">
                  <a:txBody>
                    <a:bodyPr/>
                    <a:lstStyle/>
                    <a:p>
                      <a:endParaRPr lang="en-IN" dirty="0"/>
                    </a:p>
                  </a:txBody>
                  <a:tcPr/>
                </a:tc>
                <a:extLst>
                  <a:ext uri="{0D108BD9-81ED-4DB2-BD59-A6C34878D82A}">
                    <a16:rowId xmlns:a16="http://schemas.microsoft.com/office/drawing/2014/main" val="632523062"/>
                  </a:ext>
                </a:extLst>
              </a:tr>
              <a:tr h="260784">
                <a:tc>
                  <a:txBody>
                    <a:bodyPr/>
                    <a:lstStyle/>
                    <a:p>
                      <a:r>
                        <a:rPr lang="en-IN" sz="1200" b="1" dirty="0"/>
                        <a:t>Precision</a:t>
                      </a:r>
                    </a:p>
                  </a:txBody>
                  <a:tcPr marL="68580" marR="68580" marT="34290" marB="34290"/>
                </a:tc>
                <a:tc>
                  <a:txBody>
                    <a:bodyPr/>
                    <a:lstStyle/>
                    <a:p>
                      <a:pPr algn="ctr"/>
                      <a:r>
                        <a:rPr lang="en-IN" sz="1200" dirty="0"/>
                        <a:t>99.64%</a:t>
                      </a:r>
                    </a:p>
                  </a:txBody>
                  <a:tcPr marL="68580" marR="68580" marT="34290" marB="34290"/>
                </a:tc>
                <a:extLst>
                  <a:ext uri="{0D108BD9-81ED-4DB2-BD59-A6C34878D82A}">
                    <a16:rowId xmlns:a16="http://schemas.microsoft.com/office/drawing/2014/main" val="1671722112"/>
                  </a:ext>
                </a:extLst>
              </a:tr>
              <a:tr h="260784">
                <a:tc>
                  <a:txBody>
                    <a:bodyPr/>
                    <a:lstStyle/>
                    <a:p>
                      <a:r>
                        <a:rPr lang="en-IN" sz="1200" b="1" dirty="0"/>
                        <a:t>Recall</a:t>
                      </a:r>
                    </a:p>
                  </a:txBody>
                  <a:tcPr marL="68580" marR="68580" marT="34290" marB="34290"/>
                </a:tc>
                <a:tc>
                  <a:txBody>
                    <a:bodyPr/>
                    <a:lstStyle/>
                    <a:p>
                      <a:pPr algn="ctr"/>
                      <a:r>
                        <a:rPr lang="en-IN" sz="1200" dirty="0"/>
                        <a:t>99.51%</a:t>
                      </a:r>
                    </a:p>
                  </a:txBody>
                  <a:tcPr marL="68580" marR="68580" marT="34290" marB="34290"/>
                </a:tc>
                <a:extLst>
                  <a:ext uri="{0D108BD9-81ED-4DB2-BD59-A6C34878D82A}">
                    <a16:rowId xmlns:a16="http://schemas.microsoft.com/office/drawing/2014/main" val="1297366089"/>
                  </a:ext>
                </a:extLst>
              </a:tr>
              <a:tr h="260784">
                <a:tc>
                  <a:txBody>
                    <a:bodyPr/>
                    <a:lstStyle/>
                    <a:p>
                      <a:r>
                        <a:rPr lang="en-IN" sz="1200" b="1" dirty="0"/>
                        <a:t>Accuracy</a:t>
                      </a:r>
                    </a:p>
                  </a:txBody>
                  <a:tcPr marL="68580" marR="68580" marT="34290" marB="34290"/>
                </a:tc>
                <a:tc>
                  <a:txBody>
                    <a:bodyPr/>
                    <a:lstStyle/>
                    <a:p>
                      <a:pPr algn="ctr"/>
                      <a:r>
                        <a:rPr lang="en-IN" sz="1200" dirty="0"/>
                        <a:t>99.24%</a:t>
                      </a:r>
                    </a:p>
                  </a:txBody>
                  <a:tcPr marL="68580" marR="68580" marT="34290" marB="34290"/>
                </a:tc>
                <a:extLst>
                  <a:ext uri="{0D108BD9-81ED-4DB2-BD59-A6C34878D82A}">
                    <a16:rowId xmlns:a16="http://schemas.microsoft.com/office/drawing/2014/main" val="370468251"/>
                  </a:ext>
                </a:extLst>
              </a:tr>
              <a:tr h="260784">
                <a:tc>
                  <a:txBody>
                    <a:bodyPr/>
                    <a:lstStyle/>
                    <a:p>
                      <a:r>
                        <a:rPr lang="en-IN" sz="1200" b="1" dirty="0"/>
                        <a:t>F1- score</a:t>
                      </a:r>
                    </a:p>
                  </a:txBody>
                  <a:tcPr marL="68580" marR="68580" marT="34290" marB="34290"/>
                </a:tc>
                <a:tc>
                  <a:txBody>
                    <a:bodyPr/>
                    <a:lstStyle/>
                    <a:p>
                      <a:pPr algn="ctr"/>
                      <a:r>
                        <a:rPr lang="en-IN" sz="1200" dirty="0"/>
                        <a:t>99.57%</a:t>
                      </a:r>
                    </a:p>
                  </a:txBody>
                  <a:tcPr marL="68580" marR="68580" marT="34290" marB="34290"/>
                </a:tc>
                <a:extLst>
                  <a:ext uri="{0D108BD9-81ED-4DB2-BD59-A6C34878D82A}">
                    <a16:rowId xmlns:a16="http://schemas.microsoft.com/office/drawing/2014/main" val="4034993920"/>
                  </a:ext>
                </a:extLst>
              </a:tr>
              <a:tr h="260784">
                <a:tc>
                  <a:txBody>
                    <a:bodyPr/>
                    <a:lstStyle/>
                    <a:p>
                      <a:r>
                        <a:rPr lang="en-IN" sz="1200" b="1" dirty="0"/>
                        <a:t>AUC PR</a:t>
                      </a:r>
                    </a:p>
                  </a:txBody>
                  <a:tcPr marL="68580" marR="68580" marT="34290" marB="34290"/>
                </a:tc>
                <a:tc>
                  <a:txBody>
                    <a:bodyPr/>
                    <a:lstStyle/>
                    <a:p>
                      <a:pPr algn="ctr"/>
                      <a:r>
                        <a:rPr lang="en-IN" sz="1200" dirty="0"/>
                        <a:t>99.70%</a:t>
                      </a:r>
                    </a:p>
                  </a:txBody>
                  <a:tcPr marL="68580" marR="68580" marT="34290" marB="34290"/>
                </a:tc>
                <a:extLst>
                  <a:ext uri="{0D108BD9-81ED-4DB2-BD59-A6C34878D82A}">
                    <a16:rowId xmlns:a16="http://schemas.microsoft.com/office/drawing/2014/main" val="1901614082"/>
                  </a:ext>
                </a:extLst>
              </a:tr>
            </a:tbl>
          </a:graphicData>
        </a:graphic>
      </p:graphicFrame>
      <p:sp>
        <p:nvSpPr>
          <p:cNvPr id="12" name="Rectangle: Rounded Corners 11">
            <a:extLst>
              <a:ext uri="{FF2B5EF4-FFF2-40B4-BE49-F238E27FC236}">
                <a16:creationId xmlns:a16="http://schemas.microsoft.com/office/drawing/2014/main" id="{6FC9281D-ED37-B85A-F2B3-69BC34AF4C1F}"/>
              </a:ext>
            </a:extLst>
          </p:cNvPr>
          <p:cNvSpPr/>
          <p:nvPr/>
        </p:nvSpPr>
        <p:spPr>
          <a:xfrm>
            <a:off x="253093" y="4046539"/>
            <a:ext cx="8629650" cy="775607"/>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en-US" sz="1200" b="1" i="1" dirty="0">
                <a:solidFill>
                  <a:srgbClr val="374151"/>
                </a:solidFill>
                <a:latin typeface="Fira Sans" panose="020B0503050000020004" pitchFamily="34" charset="0"/>
              </a:rPr>
              <a:t>The </a:t>
            </a:r>
            <a:r>
              <a:rPr lang="en-US" sz="1200" b="1" i="1" dirty="0" err="1">
                <a:solidFill>
                  <a:srgbClr val="374151"/>
                </a:solidFill>
                <a:latin typeface="Fira Sans" panose="020B0503050000020004" pitchFamily="34" charset="0"/>
              </a:rPr>
              <a:t>CatBoost</a:t>
            </a:r>
            <a:r>
              <a:rPr lang="en-US" sz="1200" b="1" i="1" dirty="0">
                <a:solidFill>
                  <a:srgbClr val="374151"/>
                </a:solidFill>
                <a:latin typeface="Fira Sans" panose="020B0503050000020004" pitchFamily="34" charset="0"/>
              </a:rPr>
              <a:t> model demonstrates exceptional performance in fraud detection, with high precision, recall, accuracy, F1 score, and AUC PR score, indicating robustness and effectiveness in identifying fraudulent transactions</a:t>
            </a:r>
          </a:p>
        </p:txBody>
      </p:sp>
      <p:pic>
        <p:nvPicPr>
          <p:cNvPr id="4" name="Picture 3" descr="A graph of a catboost&#10;&#10;Description automatically generated">
            <a:extLst>
              <a:ext uri="{FF2B5EF4-FFF2-40B4-BE49-F238E27FC236}">
                <a16:creationId xmlns:a16="http://schemas.microsoft.com/office/drawing/2014/main" id="{3CE70EC5-A47F-9DC1-BEE0-526B3C17BA1D}"/>
              </a:ext>
            </a:extLst>
          </p:cNvPr>
          <p:cNvPicPr>
            <a:picLocks noChangeAspect="1"/>
          </p:cNvPicPr>
          <p:nvPr/>
        </p:nvPicPr>
        <p:blipFill>
          <a:blip r:embed="rId2"/>
          <a:stretch>
            <a:fillRect/>
          </a:stretch>
        </p:blipFill>
        <p:spPr>
          <a:xfrm>
            <a:off x="5372099" y="587465"/>
            <a:ext cx="3597694" cy="3118315"/>
          </a:xfrm>
          <a:prstGeom prst="rect">
            <a:avLst/>
          </a:prstGeom>
        </p:spPr>
      </p:pic>
    </p:spTree>
    <p:extLst>
      <p:ext uri="{BB962C8B-B14F-4D97-AF65-F5344CB8AC3E}">
        <p14:creationId xmlns:p14="http://schemas.microsoft.com/office/powerpoint/2010/main" val="2951346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704" name="Google Shape;1704;p21"/>
          <p:cNvSpPr/>
          <p:nvPr/>
        </p:nvSpPr>
        <p:spPr>
          <a:xfrm>
            <a:off x="2888596" y="1702820"/>
            <a:ext cx="3050128" cy="740985"/>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E9E9E9"/>
          </a:solidFill>
          <a:ln>
            <a:noFill/>
          </a:ln>
        </p:spPr>
        <p:txBody>
          <a:bodyPr spcFirstLastPara="1" wrap="square" lIns="91425" tIns="91425" rIns="91425" bIns="91425" anchor="ctr" anchorCtr="0">
            <a:noAutofit/>
          </a:bodyPr>
          <a:lstStyle/>
          <a:p>
            <a:pPr defTabSz="685800">
              <a:buClrTx/>
            </a:pPr>
            <a:r>
              <a:rPr lang="en-US" sz="1200" kern="1200" dirty="0">
                <a:latin typeface="Fira Sans"/>
                <a:ea typeface="+mn-ea"/>
                <a:cs typeface="+mn-cs"/>
              </a:rPr>
              <a:t>Examine the synthetic dataset to understand normal mobile money transactions, unveiling inherent patterns in legitimate financial operations</a:t>
            </a:r>
            <a:endParaRPr lang="en-US" sz="1200" kern="1200" dirty="0">
              <a:latin typeface="Fira Sans"/>
              <a:ea typeface="+mn-ea"/>
              <a:cs typeface="+mn-cs"/>
              <a:sym typeface="Fira Sans"/>
            </a:endParaRPr>
          </a:p>
        </p:txBody>
      </p:sp>
      <p:sp>
        <p:nvSpPr>
          <p:cNvPr id="22" name="Google Shape;1701;p21">
            <a:extLst>
              <a:ext uri="{FF2B5EF4-FFF2-40B4-BE49-F238E27FC236}">
                <a16:creationId xmlns:a16="http://schemas.microsoft.com/office/drawing/2014/main" id="{CF91C4A3-2EB4-ADE0-CD86-598603377DE1}"/>
              </a:ext>
            </a:extLst>
          </p:cNvPr>
          <p:cNvSpPr/>
          <p:nvPr/>
        </p:nvSpPr>
        <p:spPr>
          <a:xfrm>
            <a:off x="62136" y="1813675"/>
            <a:ext cx="2664736" cy="2754881"/>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chemeClr val="accent1"/>
          </a:solidFill>
          <a:ln>
            <a:noFill/>
          </a:ln>
        </p:spPr>
        <p:txBody>
          <a:bodyPr spcFirstLastPara="1" wrap="square" lIns="91425" tIns="91425" rIns="91425" bIns="91425" anchor="ctr" anchorCtr="0">
            <a:noAutofit/>
          </a:bodyPr>
          <a:lstStyle/>
          <a:p>
            <a:pPr algn="ctr" defTabSz="685800">
              <a:buClrTx/>
              <a:defRPr/>
            </a:pPr>
            <a:r>
              <a:rPr lang="en-US" sz="1600" b="1" kern="1200" dirty="0">
                <a:solidFill>
                  <a:prstClr val="black"/>
                </a:solidFill>
                <a:latin typeface="Fira Sans" panose="020B0503050000020004" pitchFamily="34" charset="0"/>
                <a:ea typeface="+mn-ea"/>
                <a:cs typeface="+mn-cs"/>
              </a:rPr>
              <a:t>How can we address the scarcity of financial datasets in mobile money transactions to improve the evaluation of fraud detection methods?</a:t>
            </a:r>
            <a:endParaRPr sz="1600" kern="1200" dirty="0">
              <a:latin typeface="Fira Sans" panose="020B0503050000020004" pitchFamily="34" charset="0"/>
              <a:ea typeface="+mn-ea"/>
              <a:cs typeface="+mn-cs"/>
              <a:sym typeface="Fira Sans Medium"/>
            </a:endParaRPr>
          </a:p>
        </p:txBody>
      </p:sp>
      <p:sp>
        <p:nvSpPr>
          <p:cNvPr id="11" name="Google Shape;1704;p21">
            <a:extLst>
              <a:ext uri="{FF2B5EF4-FFF2-40B4-BE49-F238E27FC236}">
                <a16:creationId xmlns:a16="http://schemas.microsoft.com/office/drawing/2014/main" id="{329ABE20-4AF3-F41B-C24B-A8334837B29F}"/>
              </a:ext>
            </a:extLst>
          </p:cNvPr>
          <p:cNvSpPr/>
          <p:nvPr/>
        </p:nvSpPr>
        <p:spPr>
          <a:xfrm>
            <a:off x="2888596" y="3879048"/>
            <a:ext cx="3065709" cy="746315"/>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E9E9E9"/>
          </a:solidFill>
          <a:ln>
            <a:noFill/>
          </a:ln>
        </p:spPr>
        <p:txBody>
          <a:bodyPr spcFirstLastPara="1" wrap="square" lIns="91425" tIns="91425" rIns="91425" bIns="91425" anchor="ctr" anchorCtr="0">
            <a:noAutofit/>
          </a:bodyPr>
          <a:lstStyle/>
          <a:p>
            <a:pPr defTabSz="685800">
              <a:buClrTx/>
              <a:defRPr/>
            </a:pPr>
            <a:r>
              <a:rPr lang="en-US" sz="1200" kern="1200" dirty="0">
                <a:latin typeface="Fira Sans"/>
                <a:ea typeface="+mn-ea"/>
                <a:cs typeface="+mn-cs"/>
              </a:rPr>
              <a:t>Utilize visualization to identify patterns, and distinctions in transactions, enhancing fraud detection models and understanding mobile money dynamics</a:t>
            </a:r>
            <a:endParaRPr sz="1200" kern="1200" dirty="0">
              <a:latin typeface="Fira Sans"/>
              <a:ea typeface="+mn-ea"/>
              <a:cs typeface="+mn-cs"/>
            </a:endParaRPr>
          </a:p>
        </p:txBody>
      </p:sp>
      <p:sp>
        <p:nvSpPr>
          <p:cNvPr id="5" name="Google Shape;1704;p21">
            <a:extLst>
              <a:ext uri="{FF2B5EF4-FFF2-40B4-BE49-F238E27FC236}">
                <a16:creationId xmlns:a16="http://schemas.microsoft.com/office/drawing/2014/main" id="{A2A2C80C-FCDA-D5AE-7D49-B5710DA11B25}"/>
              </a:ext>
            </a:extLst>
          </p:cNvPr>
          <p:cNvSpPr/>
          <p:nvPr/>
        </p:nvSpPr>
        <p:spPr>
          <a:xfrm>
            <a:off x="2888596" y="2790934"/>
            <a:ext cx="3065709" cy="740985"/>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E9E9E9"/>
          </a:solidFill>
          <a:ln>
            <a:noFill/>
          </a:ln>
        </p:spPr>
        <p:txBody>
          <a:bodyPr spcFirstLastPara="1" wrap="square" lIns="91425" tIns="91425" rIns="91425" bIns="91425" anchor="ctr" anchorCtr="0">
            <a:noAutofit/>
          </a:bodyPr>
          <a:lstStyle/>
          <a:p>
            <a:pPr defTabSz="685800">
              <a:buClrTx/>
            </a:pPr>
            <a:r>
              <a:rPr lang="en-US" sz="1200" kern="1200" dirty="0">
                <a:latin typeface="Fira Sans"/>
                <a:ea typeface="+mn-ea"/>
                <a:cs typeface="+mn-cs"/>
              </a:rPr>
              <a:t>Utilize analytics and machine learning to identify anomalies, distinguish normal from potentially fraudulent transactions, based on dataset insights</a:t>
            </a:r>
            <a:endParaRPr lang="en-US" sz="1200" kern="1200" dirty="0">
              <a:latin typeface="Fira Sans"/>
              <a:ea typeface="+mn-ea"/>
              <a:cs typeface="+mn-cs"/>
              <a:sym typeface="Fira Sans"/>
            </a:endParaRPr>
          </a:p>
        </p:txBody>
      </p:sp>
      <p:sp>
        <p:nvSpPr>
          <p:cNvPr id="3" name="Right Brace 2">
            <a:extLst>
              <a:ext uri="{FF2B5EF4-FFF2-40B4-BE49-F238E27FC236}">
                <a16:creationId xmlns:a16="http://schemas.microsoft.com/office/drawing/2014/main" id="{E4E0E69A-BDE7-92AA-6F90-F53C1C483E33}"/>
              </a:ext>
            </a:extLst>
          </p:cNvPr>
          <p:cNvSpPr/>
          <p:nvPr/>
        </p:nvSpPr>
        <p:spPr>
          <a:xfrm>
            <a:off x="5938724" y="1546860"/>
            <a:ext cx="414188" cy="323088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23" name="Rectangle 22">
            <a:extLst>
              <a:ext uri="{FF2B5EF4-FFF2-40B4-BE49-F238E27FC236}">
                <a16:creationId xmlns:a16="http://schemas.microsoft.com/office/drawing/2014/main" id="{C89519E1-DA75-70ED-90CC-9B84938D524F}"/>
              </a:ext>
            </a:extLst>
          </p:cNvPr>
          <p:cNvSpPr/>
          <p:nvPr/>
        </p:nvSpPr>
        <p:spPr>
          <a:xfrm>
            <a:off x="6457221" y="838787"/>
            <a:ext cx="2547212" cy="515358"/>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r>
              <a:rPr lang="en-US" sz="1350" b="1" kern="1200" dirty="0">
                <a:solidFill>
                  <a:prstClr val="black"/>
                </a:solidFill>
                <a:latin typeface="Calibri" panose="020F0502020204030204"/>
              </a:rPr>
              <a:t>Business Objective</a:t>
            </a:r>
            <a:endParaRPr lang="en-US" sz="1050" b="1" kern="120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48FE3672-E31C-0EEA-861A-042C68B75F4A}"/>
              </a:ext>
            </a:extLst>
          </p:cNvPr>
          <p:cNvSpPr/>
          <p:nvPr/>
        </p:nvSpPr>
        <p:spPr>
          <a:xfrm>
            <a:off x="6457221" y="2214314"/>
            <a:ext cx="2547212" cy="18942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en-US" sz="1200" b="1" kern="1200" dirty="0">
                <a:solidFill>
                  <a:srgbClr val="374151"/>
                </a:solidFill>
                <a:latin typeface="Fira Sans" panose="020B0503050000020004" pitchFamily="34" charset="0"/>
              </a:rPr>
              <a:t>Conduct a comprehensive analysis of a synthetic mobile money dataset generated by the </a:t>
            </a:r>
            <a:r>
              <a:rPr lang="en-US" sz="1200" b="1" kern="1200" dirty="0" err="1">
                <a:solidFill>
                  <a:srgbClr val="374151"/>
                </a:solidFill>
                <a:latin typeface="Fira Sans" panose="020B0503050000020004" pitchFamily="34" charset="0"/>
              </a:rPr>
              <a:t>PaySim</a:t>
            </a:r>
            <a:r>
              <a:rPr lang="en-US" sz="1200" b="1" kern="1200" dirty="0">
                <a:solidFill>
                  <a:srgbClr val="374151"/>
                </a:solidFill>
                <a:latin typeface="Fira Sans" panose="020B0503050000020004" pitchFamily="34" charset="0"/>
              </a:rPr>
              <a:t> simulator to understand the patterns of legitimate transactions and enhance the detection of fraudulent behavior within the dataset</a:t>
            </a:r>
            <a:endParaRPr lang="en-IN" sz="1200" b="1" kern="1200" dirty="0">
              <a:solidFill>
                <a:srgbClr val="374151"/>
              </a:solidFill>
              <a:latin typeface="Fira Sans" panose="020B0503050000020004" pitchFamily="34" charset="0"/>
            </a:endParaRPr>
          </a:p>
        </p:txBody>
      </p:sp>
      <p:sp>
        <p:nvSpPr>
          <p:cNvPr id="26" name="Rectangle 25">
            <a:extLst>
              <a:ext uri="{FF2B5EF4-FFF2-40B4-BE49-F238E27FC236}">
                <a16:creationId xmlns:a16="http://schemas.microsoft.com/office/drawing/2014/main" id="{AE92ECBA-143B-272D-6BF9-CA5F154407DD}"/>
              </a:ext>
            </a:extLst>
          </p:cNvPr>
          <p:cNvSpPr/>
          <p:nvPr/>
        </p:nvSpPr>
        <p:spPr>
          <a:xfrm>
            <a:off x="3259678" y="838787"/>
            <a:ext cx="2547212" cy="515358"/>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r>
              <a:rPr lang="en-US" sz="1350" b="1" kern="1200" dirty="0">
                <a:solidFill>
                  <a:prstClr val="black"/>
                </a:solidFill>
                <a:latin typeface="Calibri" panose="020F0502020204030204"/>
              </a:rPr>
              <a:t>Approach</a:t>
            </a:r>
            <a:endParaRPr lang="en-US" sz="1050" b="1" kern="1200" dirty="0">
              <a:solidFill>
                <a:prstClr val="black"/>
              </a:solidFill>
              <a:latin typeface="Calibri" panose="020F0502020204030204"/>
            </a:endParaRPr>
          </a:p>
        </p:txBody>
      </p:sp>
      <p:sp>
        <p:nvSpPr>
          <p:cNvPr id="27" name="Rectangle 26">
            <a:extLst>
              <a:ext uri="{FF2B5EF4-FFF2-40B4-BE49-F238E27FC236}">
                <a16:creationId xmlns:a16="http://schemas.microsoft.com/office/drawing/2014/main" id="{09FE1D08-5159-45D3-20CB-6931C4E400B4}"/>
              </a:ext>
            </a:extLst>
          </p:cNvPr>
          <p:cNvSpPr/>
          <p:nvPr/>
        </p:nvSpPr>
        <p:spPr>
          <a:xfrm>
            <a:off x="62135" y="838787"/>
            <a:ext cx="2547212" cy="515358"/>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r>
              <a:rPr lang="en-US" sz="1350" b="1" kern="1200" dirty="0">
                <a:solidFill>
                  <a:prstClr val="black"/>
                </a:solidFill>
                <a:latin typeface="Calibri" panose="020F0502020204030204"/>
              </a:rPr>
              <a:t>Business Question</a:t>
            </a:r>
            <a:endParaRPr lang="en-US" sz="1050" b="1" kern="1200" dirty="0">
              <a:solidFill>
                <a:prstClr val="black"/>
              </a:solidFill>
              <a:latin typeface="Calibri" panose="020F0502020204030204"/>
            </a:endParaRPr>
          </a:p>
        </p:txBody>
      </p:sp>
      <p:sp>
        <p:nvSpPr>
          <p:cNvPr id="28" name="Google Shape;164;p13">
            <a:extLst>
              <a:ext uri="{FF2B5EF4-FFF2-40B4-BE49-F238E27FC236}">
                <a16:creationId xmlns:a16="http://schemas.microsoft.com/office/drawing/2014/main" id="{60AEB8A4-3CB5-FFBF-6E29-C4039D805727}"/>
              </a:ext>
            </a:extLst>
          </p:cNvPr>
          <p:cNvSpPr txBox="1"/>
          <p:nvPr/>
        </p:nvSpPr>
        <p:spPr>
          <a:xfrm>
            <a:off x="0" y="95213"/>
            <a:ext cx="9144000"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Optimizing Fraud Detection: Analyzing Patterns, Applying Analytics, Enhancing Understanding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4;p13">
            <a:extLst>
              <a:ext uri="{FF2B5EF4-FFF2-40B4-BE49-F238E27FC236}">
                <a16:creationId xmlns:a16="http://schemas.microsoft.com/office/drawing/2014/main" id="{BFB015ED-FD89-7D81-CA54-13FC51B43943}"/>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Interim </a:t>
            </a:r>
            <a:r>
              <a:rPr lang="en-IN" sz="1800" b="1" kern="1200" dirty="0">
                <a:solidFill>
                  <a:srgbClr val="151631"/>
                </a:solidFill>
                <a:latin typeface="Poppins" panose="00000500000000000000" pitchFamily="2" charset="0"/>
                <a:ea typeface="+mn-ea"/>
                <a:cs typeface="+mn-cs"/>
              </a:rPr>
              <a:t>Model Comparison Overview</a:t>
            </a:r>
            <a:endParaRPr lang="en-US" sz="1800" b="1" kern="1200" dirty="0">
              <a:solidFill>
                <a:srgbClr val="151631"/>
              </a:solidFill>
              <a:latin typeface="Poppins" panose="00000500000000000000" pitchFamily="2" charset="0"/>
              <a:ea typeface="+mn-ea"/>
              <a:cs typeface="+mn-cs"/>
            </a:endParaRPr>
          </a:p>
        </p:txBody>
      </p:sp>
      <p:sp>
        <p:nvSpPr>
          <p:cNvPr id="9" name="Rectangle 8">
            <a:extLst>
              <a:ext uri="{FF2B5EF4-FFF2-40B4-BE49-F238E27FC236}">
                <a16:creationId xmlns:a16="http://schemas.microsoft.com/office/drawing/2014/main" id="{5694D5AF-3ED0-250A-76B3-DB2BA6847F5C}"/>
              </a:ext>
            </a:extLst>
          </p:cNvPr>
          <p:cNvSpPr/>
          <p:nvPr/>
        </p:nvSpPr>
        <p:spPr>
          <a:xfrm>
            <a:off x="97974" y="744851"/>
            <a:ext cx="5008789" cy="733388"/>
          </a:xfrm>
          <a:prstGeom prst="rect">
            <a:avLst/>
          </a:prstGeom>
          <a:noFill/>
          <a:ln w="25400" cap="flat" cmpd="sng" algn="ctr">
            <a:noFill/>
            <a:prstDash val="solid"/>
          </a:ln>
          <a:effectLst/>
        </p:spPr>
        <p:txBody>
          <a:bodyPr rtlCol="0" anchor="ctr"/>
          <a:lstStyle/>
          <a:p>
            <a:pPr algn="ctr" defTabSz="685800">
              <a:buClrTx/>
            </a:pPr>
            <a:r>
              <a:rPr lang="en" sz="1350" b="1" i="1" kern="1200" dirty="0">
                <a:solidFill>
                  <a:prstClr val="black"/>
                </a:solidFill>
                <a:latin typeface="Calibri" panose="020F0502020204030204"/>
                <a:ea typeface="+mn-ea"/>
                <a:cs typeface="+mn-cs"/>
              </a:rPr>
              <a:t>We tried many models such as KNN, random forest, LDA, Logistic regression, CatBoost, XGBoost to see which models performs better:</a:t>
            </a:r>
            <a:endParaRPr lang="en-US" sz="1350" i="1" dirty="0">
              <a:solidFill>
                <a:srgbClr val="374151"/>
              </a:solidFill>
              <a:latin typeface="Fira Sans" panose="020B0503050000020004" pitchFamily="34" charset="0"/>
              <a:ea typeface="+mn-ea"/>
              <a:cs typeface="+mn-cs"/>
            </a:endParaRPr>
          </a:p>
        </p:txBody>
      </p:sp>
      <p:sp>
        <p:nvSpPr>
          <p:cNvPr id="10" name="Rectangle 9">
            <a:extLst>
              <a:ext uri="{FF2B5EF4-FFF2-40B4-BE49-F238E27FC236}">
                <a16:creationId xmlns:a16="http://schemas.microsoft.com/office/drawing/2014/main" id="{64728297-2DF8-3CF1-B991-CBFE6F8920B5}"/>
              </a:ext>
            </a:extLst>
          </p:cNvPr>
          <p:cNvSpPr/>
          <p:nvPr/>
        </p:nvSpPr>
        <p:spPr>
          <a:xfrm>
            <a:off x="1" y="1417877"/>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Performance Metric:</a:t>
            </a:r>
          </a:p>
        </p:txBody>
      </p:sp>
      <p:sp>
        <p:nvSpPr>
          <p:cNvPr id="11" name="Rectangle 10">
            <a:extLst>
              <a:ext uri="{FF2B5EF4-FFF2-40B4-BE49-F238E27FC236}">
                <a16:creationId xmlns:a16="http://schemas.microsoft.com/office/drawing/2014/main" id="{DC2EEDC8-0086-7822-7542-D11BCE77FD6F}"/>
              </a:ext>
            </a:extLst>
          </p:cNvPr>
          <p:cNvSpPr/>
          <p:nvPr/>
        </p:nvSpPr>
        <p:spPr>
          <a:xfrm>
            <a:off x="220436" y="1672685"/>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AUC PR score used for precision and recall evaluation</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Higher AUC PR indicates better performance, crucial in imbalanced datasets like fraud detection</a:t>
            </a:r>
          </a:p>
        </p:txBody>
      </p:sp>
      <p:sp>
        <p:nvSpPr>
          <p:cNvPr id="12" name="Rectangle 11">
            <a:extLst>
              <a:ext uri="{FF2B5EF4-FFF2-40B4-BE49-F238E27FC236}">
                <a16:creationId xmlns:a16="http://schemas.microsoft.com/office/drawing/2014/main" id="{0B6742A2-00C7-3274-54F9-24F18B5AA00E}"/>
              </a:ext>
            </a:extLst>
          </p:cNvPr>
          <p:cNvSpPr/>
          <p:nvPr/>
        </p:nvSpPr>
        <p:spPr>
          <a:xfrm>
            <a:off x="1" y="2357087"/>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err="1">
                <a:solidFill>
                  <a:prstClr val="black"/>
                </a:solidFill>
                <a:latin typeface="Fira Sans" panose="020B0503050000020004" pitchFamily="34" charset="0"/>
              </a:rPr>
              <a:t>CatBoost</a:t>
            </a:r>
            <a:r>
              <a:rPr lang="en-IN" sz="1350" b="1" kern="1200" dirty="0">
                <a:solidFill>
                  <a:prstClr val="black"/>
                </a:solidFill>
                <a:latin typeface="Fira Sans" panose="020B0503050000020004" pitchFamily="34" charset="0"/>
              </a:rPr>
              <a:t> Superiority:</a:t>
            </a:r>
          </a:p>
        </p:txBody>
      </p:sp>
      <p:sp>
        <p:nvSpPr>
          <p:cNvPr id="13" name="Rectangle 12">
            <a:extLst>
              <a:ext uri="{FF2B5EF4-FFF2-40B4-BE49-F238E27FC236}">
                <a16:creationId xmlns:a16="http://schemas.microsoft.com/office/drawing/2014/main" id="{29E2B837-664A-5ADC-CD0A-260EA46C2F5A}"/>
              </a:ext>
            </a:extLst>
          </p:cNvPr>
          <p:cNvSpPr/>
          <p:nvPr/>
        </p:nvSpPr>
        <p:spPr>
          <a:xfrm>
            <a:off x="220436" y="2603731"/>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a:t>
            </a:r>
            <a:r>
              <a:rPr lang="en-US" sz="1200" i="1" dirty="0" err="1">
                <a:solidFill>
                  <a:srgbClr val="374151"/>
                </a:solidFill>
                <a:latin typeface="Fira Sans" panose="020B0503050000020004" pitchFamily="34" charset="0"/>
                <a:ea typeface="+mn-ea"/>
                <a:cs typeface="+mn-cs"/>
              </a:rPr>
              <a:t>CatBoost</a:t>
            </a:r>
            <a:r>
              <a:rPr lang="en-US" sz="1200" i="1" dirty="0">
                <a:solidFill>
                  <a:srgbClr val="374151"/>
                </a:solidFill>
                <a:latin typeface="Fira Sans" panose="020B0503050000020004" pitchFamily="34" charset="0"/>
                <a:ea typeface="+mn-ea"/>
                <a:cs typeface="+mn-cs"/>
              </a:rPr>
              <a:t> stands out with the highest AUC PR score of 0.997</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Demonstrates strong performance in identifying fraud cases while maintaining a balance between precision and recall</a:t>
            </a:r>
          </a:p>
        </p:txBody>
      </p:sp>
      <p:sp>
        <p:nvSpPr>
          <p:cNvPr id="14" name="Rectangle 13">
            <a:extLst>
              <a:ext uri="{FF2B5EF4-FFF2-40B4-BE49-F238E27FC236}">
                <a16:creationId xmlns:a16="http://schemas.microsoft.com/office/drawing/2014/main" id="{7F810EC3-7868-788F-18A0-24D642133193}"/>
              </a:ext>
            </a:extLst>
          </p:cNvPr>
          <p:cNvSpPr/>
          <p:nvPr/>
        </p:nvSpPr>
        <p:spPr>
          <a:xfrm>
            <a:off x="1" y="3287819"/>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Other Strong Performers:</a:t>
            </a:r>
          </a:p>
        </p:txBody>
      </p:sp>
      <p:sp>
        <p:nvSpPr>
          <p:cNvPr id="15" name="Rectangle 14">
            <a:extLst>
              <a:ext uri="{FF2B5EF4-FFF2-40B4-BE49-F238E27FC236}">
                <a16:creationId xmlns:a16="http://schemas.microsoft.com/office/drawing/2014/main" id="{470C4CFF-92E0-1F9E-CC9E-E0CD5A7D7B95}"/>
              </a:ext>
            </a:extLst>
          </p:cNvPr>
          <p:cNvSpPr/>
          <p:nvPr/>
        </p:nvSpPr>
        <p:spPr>
          <a:xfrm>
            <a:off x="220436" y="3469147"/>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Decision Tree Classifier (DTC) achieved a score of 0.995</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a:t>
            </a:r>
            <a:r>
              <a:rPr lang="en-US" sz="1200" i="1" dirty="0" err="1">
                <a:solidFill>
                  <a:srgbClr val="374151"/>
                </a:solidFill>
                <a:latin typeface="Fira Sans" panose="020B0503050000020004" pitchFamily="34" charset="0"/>
                <a:ea typeface="+mn-ea"/>
                <a:cs typeface="+mn-cs"/>
              </a:rPr>
              <a:t>XGBoost</a:t>
            </a:r>
            <a:r>
              <a:rPr lang="en-US" sz="1200" i="1" dirty="0">
                <a:solidFill>
                  <a:srgbClr val="374151"/>
                </a:solidFill>
                <a:latin typeface="Fira Sans" panose="020B0503050000020004" pitchFamily="34" charset="0"/>
                <a:ea typeface="+mn-ea"/>
                <a:cs typeface="+mn-cs"/>
              </a:rPr>
              <a:t> (XGB) performed well with a score of 0.968</a:t>
            </a:r>
          </a:p>
        </p:txBody>
      </p:sp>
      <p:sp>
        <p:nvSpPr>
          <p:cNvPr id="16" name="Rectangle: Rounded Corners 15">
            <a:extLst>
              <a:ext uri="{FF2B5EF4-FFF2-40B4-BE49-F238E27FC236}">
                <a16:creationId xmlns:a16="http://schemas.microsoft.com/office/drawing/2014/main" id="{94801AB9-0F36-652B-60CD-C30A5ACA8D1F}"/>
              </a:ext>
            </a:extLst>
          </p:cNvPr>
          <p:cNvSpPr/>
          <p:nvPr/>
        </p:nvSpPr>
        <p:spPr>
          <a:xfrm>
            <a:off x="32951" y="4568458"/>
            <a:ext cx="9078097" cy="278307"/>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en-US" sz="1200" b="1" i="1" dirty="0" err="1">
                <a:solidFill>
                  <a:srgbClr val="374151"/>
                </a:solidFill>
                <a:latin typeface="Fira Sans" panose="020B0503050000020004" pitchFamily="34" charset="0"/>
              </a:rPr>
              <a:t>CatBoost</a:t>
            </a:r>
            <a:r>
              <a:rPr lang="en-US" sz="1200" b="1" i="1" dirty="0">
                <a:solidFill>
                  <a:srgbClr val="374151"/>
                </a:solidFill>
                <a:latin typeface="Fira Sans" panose="020B0503050000020004" pitchFamily="34" charset="0"/>
              </a:rPr>
              <a:t> is recommended for fraud detection in this scenario due to its superior AUC PR performance compared to other models</a:t>
            </a:r>
          </a:p>
        </p:txBody>
      </p:sp>
      <p:sp>
        <p:nvSpPr>
          <p:cNvPr id="17" name="Rectangle 16">
            <a:extLst>
              <a:ext uri="{FF2B5EF4-FFF2-40B4-BE49-F238E27FC236}">
                <a16:creationId xmlns:a16="http://schemas.microsoft.com/office/drawing/2014/main" id="{6B014D97-0A07-A226-4BB9-BD9F1DBA777B}"/>
              </a:ext>
            </a:extLst>
          </p:cNvPr>
          <p:cNvSpPr/>
          <p:nvPr/>
        </p:nvSpPr>
        <p:spPr>
          <a:xfrm>
            <a:off x="97974" y="4181107"/>
            <a:ext cx="5966460" cy="2783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US" sz="1200" b="1" i="1" kern="1200" dirty="0">
                <a:solidFill>
                  <a:srgbClr val="374151"/>
                </a:solidFill>
                <a:latin typeface="Fira Sans" panose="020B0503050000020004" pitchFamily="34" charset="0"/>
              </a:rPr>
              <a:t>Interim Recommendation:</a:t>
            </a:r>
            <a:endParaRPr lang="en-US" sz="1200" i="1" kern="1200" dirty="0">
              <a:solidFill>
                <a:srgbClr val="374151"/>
              </a:solidFill>
              <a:latin typeface="Fira Sans" panose="020B0503050000020004" pitchFamily="34" charset="0"/>
            </a:endParaRPr>
          </a:p>
        </p:txBody>
      </p:sp>
      <p:pic>
        <p:nvPicPr>
          <p:cNvPr id="8" name="Content Placeholder 7" descr="A graph of a curve&#10;&#10;Description automatically generated with medium confidence">
            <a:extLst>
              <a:ext uri="{FF2B5EF4-FFF2-40B4-BE49-F238E27FC236}">
                <a16:creationId xmlns:a16="http://schemas.microsoft.com/office/drawing/2014/main" id="{71C7041F-F084-B4AE-7E28-651AC01FB5CC}"/>
              </a:ext>
            </a:extLst>
          </p:cNvPr>
          <p:cNvPicPr>
            <a:picLocks noGrp="1" noChangeAspect="1"/>
          </p:cNvPicPr>
          <p:nvPr>
            <p:ph idx="1"/>
          </p:nvPr>
        </p:nvPicPr>
        <p:blipFill>
          <a:blip r:embed="rId2"/>
          <a:stretch>
            <a:fillRect/>
          </a:stretch>
        </p:blipFill>
        <p:spPr>
          <a:xfrm>
            <a:off x="5119008" y="852781"/>
            <a:ext cx="4024992" cy="3262312"/>
          </a:xfrm>
        </p:spPr>
      </p:pic>
    </p:spTree>
    <p:extLst>
      <p:ext uri="{BB962C8B-B14F-4D97-AF65-F5344CB8AC3E}">
        <p14:creationId xmlns:p14="http://schemas.microsoft.com/office/powerpoint/2010/main" val="609410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0"/>
        <p:cNvGrpSpPr/>
        <p:nvPr/>
      </p:nvGrpSpPr>
      <p:grpSpPr>
        <a:xfrm>
          <a:off x="0" y="0"/>
          <a:ext cx="0" cy="0"/>
          <a:chOff x="0" y="0"/>
          <a:chExt cx="0" cy="0"/>
        </a:xfrm>
      </p:grpSpPr>
      <p:sp>
        <p:nvSpPr>
          <p:cNvPr id="727" name="Google Shape;727;p71"/>
          <p:cNvSpPr txBox="1"/>
          <p:nvPr/>
        </p:nvSpPr>
        <p:spPr>
          <a:xfrm>
            <a:off x="1409918" y="35913"/>
            <a:ext cx="6620100" cy="4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b="1" dirty="0">
                <a:solidFill>
                  <a:schemeClr val="dk1"/>
                </a:solidFill>
                <a:latin typeface="Poppins" pitchFamily="2" charset="77"/>
                <a:ea typeface="Calibri"/>
                <a:cs typeface="Poppins" pitchFamily="2" charset="77"/>
                <a:sym typeface="Calibri"/>
              </a:rPr>
              <a:t>Comparison</a:t>
            </a:r>
            <a:endParaRPr sz="2300" b="1" dirty="0">
              <a:solidFill>
                <a:schemeClr val="dk1"/>
              </a:solidFill>
              <a:latin typeface="Poppins" pitchFamily="2" charset="77"/>
              <a:ea typeface="Calibri"/>
              <a:cs typeface="Poppins" pitchFamily="2" charset="77"/>
              <a:sym typeface="Calibri"/>
            </a:endParaRPr>
          </a:p>
        </p:txBody>
      </p:sp>
      <p:pic>
        <p:nvPicPr>
          <p:cNvPr id="728" name="Google Shape;728;p71" descr="A blue bar graph with white text&#10;&#10;Description automatically generated"/>
          <p:cNvPicPr preferRelativeResize="0"/>
          <p:nvPr/>
        </p:nvPicPr>
        <p:blipFill rotWithShape="1">
          <a:blip r:embed="rId3">
            <a:alphaModFix/>
          </a:blip>
          <a:srcRect b="12033"/>
          <a:stretch/>
        </p:blipFill>
        <p:spPr>
          <a:xfrm>
            <a:off x="74646" y="649375"/>
            <a:ext cx="4188663" cy="1579475"/>
          </a:xfrm>
          <a:prstGeom prst="rect">
            <a:avLst/>
          </a:prstGeom>
          <a:noFill/>
          <a:ln>
            <a:noFill/>
          </a:ln>
        </p:spPr>
      </p:pic>
      <p:pic>
        <p:nvPicPr>
          <p:cNvPr id="729" name="Google Shape;729;p71" descr="A graph of blue rectangular objects&#10;&#10;Description automatically generated with medium confidence"/>
          <p:cNvPicPr preferRelativeResize="0"/>
          <p:nvPr/>
        </p:nvPicPr>
        <p:blipFill rotWithShape="1">
          <a:blip r:embed="rId4">
            <a:alphaModFix/>
          </a:blip>
          <a:srcRect b="9836"/>
          <a:stretch/>
        </p:blipFill>
        <p:spPr>
          <a:xfrm>
            <a:off x="74646" y="2228850"/>
            <a:ext cx="4188663" cy="1461407"/>
          </a:xfrm>
          <a:prstGeom prst="rect">
            <a:avLst/>
          </a:prstGeom>
          <a:noFill/>
          <a:ln>
            <a:noFill/>
          </a:ln>
        </p:spPr>
      </p:pic>
      <p:pic>
        <p:nvPicPr>
          <p:cNvPr id="730" name="Google Shape;730;p71" descr="A graph of blue rectangular bars with white text&#10;&#10;Description automatically generated"/>
          <p:cNvPicPr preferRelativeResize="0"/>
          <p:nvPr/>
        </p:nvPicPr>
        <p:blipFill rotWithShape="1">
          <a:blip r:embed="rId5">
            <a:alphaModFix/>
          </a:blip>
          <a:srcRect b="16943"/>
          <a:stretch/>
        </p:blipFill>
        <p:spPr>
          <a:xfrm>
            <a:off x="141514" y="3690257"/>
            <a:ext cx="4121795" cy="1411730"/>
          </a:xfrm>
          <a:prstGeom prst="rect">
            <a:avLst/>
          </a:prstGeom>
          <a:noFill/>
          <a:ln>
            <a:noFill/>
          </a:ln>
        </p:spPr>
      </p:pic>
      <p:sp>
        <p:nvSpPr>
          <p:cNvPr id="3" name="Google Shape;425;p18">
            <a:extLst>
              <a:ext uri="{FF2B5EF4-FFF2-40B4-BE49-F238E27FC236}">
                <a16:creationId xmlns:a16="http://schemas.microsoft.com/office/drawing/2014/main" id="{7F3F0D59-1BDC-5405-F7A1-C4B9873D5555}"/>
              </a:ext>
            </a:extLst>
          </p:cNvPr>
          <p:cNvSpPr/>
          <p:nvPr/>
        </p:nvSpPr>
        <p:spPr>
          <a:xfrm>
            <a:off x="4387061" y="1095196"/>
            <a:ext cx="1131996" cy="256054"/>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pPr defTabSz="685800">
              <a:buClrTx/>
            </a:pPr>
            <a:endParaRPr lang="en-IN" sz="1350" kern="1200">
              <a:solidFill>
                <a:prstClr val="black"/>
              </a:solidFill>
              <a:latin typeface="Calibri" panose="020F0502020204030204"/>
              <a:ea typeface="+mn-ea"/>
              <a:cs typeface="+mn-cs"/>
            </a:endParaRPr>
          </a:p>
        </p:txBody>
      </p:sp>
      <p:sp>
        <p:nvSpPr>
          <p:cNvPr id="4" name="Google Shape;425;p18">
            <a:extLst>
              <a:ext uri="{FF2B5EF4-FFF2-40B4-BE49-F238E27FC236}">
                <a16:creationId xmlns:a16="http://schemas.microsoft.com/office/drawing/2014/main" id="{B2D31EAD-CD84-3CEC-AF75-1B331E503B75}"/>
              </a:ext>
            </a:extLst>
          </p:cNvPr>
          <p:cNvSpPr/>
          <p:nvPr/>
        </p:nvSpPr>
        <p:spPr>
          <a:xfrm>
            <a:off x="4387061" y="2662678"/>
            <a:ext cx="1131996" cy="256054"/>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pPr defTabSz="685800">
              <a:buClrTx/>
            </a:pPr>
            <a:endParaRPr lang="en-IN" sz="1350" kern="1200">
              <a:solidFill>
                <a:prstClr val="black"/>
              </a:solidFill>
              <a:latin typeface="Calibri" panose="020F0502020204030204"/>
              <a:ea typeface="+mn-ea"/>
              <a:cs typeface="+mn-cs"/>
            </a:endParaRPr>
          </a:p>
        </p:txBody>
      </p:sp>
      <p:sp>
        <p:nvSpPr>
          <p:cNvPr id="5" name="Google Shape;425;p18">
            <a:extLst>
              <a:ext uri="{FF2B5EF4-FFF2-40B4-BE49-F238E27FC236}">
                <a16:creationId xmlns:a16="http://schemas.microsoft.com/office/drawing/2014/main" id="{91346930-9710-6B62-BCED-9581D78D6C82}"/>
              </a:ext>
            </a:extLst>
          </p:cNvPr>
          <p:cNvSpPr/>
          <p:nvPr/>
        </p:nvSpPr>
        <p:spPr>
          <a:xfrm>
            <a:off x="4387061" y="4140068"/>
            <a:ext cx="1131996" cy="256054"/>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pPr defTabSz="685800">
              <a:buClrTx/>
            </a:pPr>
            <a:endParaRPr lang="en-IN" sz="1350" kern="1200">
              <a:solidFill>
                <a:prstClr val="black"/>
              </a:solidFill>
              <a:latin typeface="Calibri" panose="020F0502020204030204"/>
              <a:ea typeface="+mn-ea"/>
              <a:cs typeface="+mn-cs"/>
            </a:endParaRPr>
          </a:p>
        </p:txBody>
      </p:sp>
      <p:sp>
        <p:nvSpPr>
          <p:cNvPr id="6" name="Rectangle 5">
            <a:extLst>
              <a:ext uri="{FF2B5EF4-FFF2-40B4-BE49-F238E27FC236}">
                <a16:creationId xmlns:a16="http://schemas.microsoft.com/office/drawing/2014/main" id="{AE5D7789-B462-66E4-0E3F-232509F71588}"/>
              </a:ext>
            </a:extLst>
          </p:cNvPr>
          <p:cNvSpPr/>
          <p:nvPr/>
        </p:nvSpPr>
        <p:spPr>
          <a:xfrm>
            <a:off x="5642809" y="908644"/>
            <a:ext cx="3086099" cy="629157"/>
          </a:xfrm>
          <a:prstGeom prst="rect">
            <a:avLst/>
          </a:prstGeom>
          <a:noFill/>
          <a:ln w="25400" cap="flat" cmpd="sng" algn="ctr">
            <a:solidFill>
              <a:srgbClr val="FFAB40">
                <a:shade val="15000"/>
              </a:srgbClr>
            </a:solidFill>
            <a:prstDash val="solid"/>
          </a:ln>
          <a:effectLst/>
        </p:spPr>
        <p:txBody>
          <a:bodyPr rtlCol="0" anchor="ctr"/>
          <a:lstStyle/>
          <a:p>
            <a:pPr algn="ctr" defTabSz="685800">
              <a:buClrTx/>
              <a:defRPr/>
            </a:pPr>
            <a:r>
              <a:rPr lang="en-IN" sz="1800" b="1" i="1" dirty="0">
                <a:solidFill>
                  <a:srgbClr val="374151"/>
                </a:solidFill>
                <a:latin typeface="Fira Sans" panose="020B0503050000020004" pitchFamily="34" charset="0"/>
                <a:ea typeface="+mn-ea"/>
                <a:cs typeface="+mn-cs"/>
              </a:rPr>
              <a:t>Recall</a:t>
            </a:r>
            <a:r>
              <a:rPr lang="en-US" sz="1200" b="1" i="1" dirty="0">
                <a:solidFill>
                  <a:srgbClr val="374151"/>
                </a:solidFill>
                <a:latin typeface="Fira Sans" panose="020B0503050000020004" pitchFamily="34" charset="0"/>
                <a:ea typeface="+mn-ea"/>
                <a:cs typeface="+mn-cs"/>
              </a:rPr>
              <a:t> </a:t>
            </a:r>
          </a:p>
          <a:p>
            <a:pPr algn="ctr" defTabSz="685800">
              <a:buClrTx/>
              <a:defRPr/>
            </a:pPr>
            <a:r>
              <a:rPr lang="en-US" sz="1200" i="1" dirty="0" err="1">
                <a:solidFill>
                  <a:srgbClr val="374151"/>
                </a:solidFill>
                <a:latin typeface="Fira Sans" panose="020B0503050000020004" pitchFamily="34" charset="0"/>
                <a:ea typeface="+mn-ea"/>
                <a:sym typeface="Calibri"/>
              </a:rPr>
              <a:t>CatBoost</a:t>
            </a:r>
            <a:r>
              <a:rPr lang="en-US" sz="1200" i="1" dirty="0">
                <a:solidFill>
                  <a:srgbClr val="374151"/>
                </a:solidFill>
                <a:latin typeface="Fira Sans" panose="020B0503050000020004" pitchFamily="34" charset="0"/>
                <a:ea typeface="+mn-ea"/>
                <a:sym typeface="Calibri"/>
              </a:rPr>
              <a:t> has a high recall score</a:t>
            </a:r>
          </a:p>
        </p:txBody>
      </p:sp>
      <p:sp>
        <p:nvSpPr>
          <p:cNvPr id="7" name="Rectangle 6">
            <a:extLst>
              <a:ext uri="{FF2B5EF4-FFF2-40B4-BE49-F238E27FC236}">
                <a16:creationId xmlns:a16="http://schemas.microsoft.com/office/drawing/2014/main" id="{100727D9-07B3-5A91-F879-A7184946ED28}"/>
              </a:ext>
            </a:extLst>
          </p:cNvPr>
          <p:cNvSpPr/>
          <p:nvPr/>
        </p:nvSpPr>
        <p:spPr>
          <a:xfrm>
            <a:off x="5642809" y="2476126"/>
            <a:ext cx="3086099" cy="629157"/>
          </a:xfrm>
          <a:prstGeom prst="rect">
            <a:avLst/>
          </a:prstGeom>
          <a:noFill/>
          <a:ln w="25400" cap="flat" cmpd="sng" algn="ctr">
            <a:solidFill>
              <a:srgbClr val="FFAB40">
                <a:shade val="15000"/>
              </a:srgbClr>
            </a:solidFill>
            <a:prstDash val="solid"/>
          </a:ln>
          <a:effectLst/>
        </p:spPr>
        <p:txBody>
          <a:bodyPr rtlCol="0" anchor="ctr"/>
          <a:lstStyle/>
          <a:p>
            <a:pPr algn="ctr" defTabSz="685800">
              <a:buClrTx/>
              <a:defRPr/>
            </a:pPr>
            <a:r>
              <a:rPr lang="en-IN" sz="1800" b="1" i="1" dirty="0">
                <a:solidFill>
                  <a:srgbClr val="374151"/>
                </a:solidFill>
                <a:latin typeface="Fira Sans" panose="020B0503050000020004" pitchFamily="34" charset="0"/>
                <a:ea typeface="+mn-ea"/>
                <a:cs typeface="+mn-cs"/>
              </a:rPr>
              <a:t>Precision</a:t>
            </a:r>
            <a:r>
              <a:rPr lang="en-US" sz="1200" b="1" i="1" dirty="0">
                <a:solidFill>
                  <a:srgbClr val="374151"/>
                </a:solidFill>
                <a:latin typeface="Fira Sans" panose="020B0503050000020004" pitchFamily="34" charset="0"/>
                <a:ea typeface="+mn-ea"/>
                <a:cs typeface="+mn-cs"/>
              </a:rPr>
              <a:t> </a:t>
            </a:r>
          </a:p>
          <a:p>
            <a:pPr marL="0" lvl="0" indent="0" algn="ctr" rtl="0">
              <a:spcBef>
                <a:spcPts val="0"/>
              </a:spcBef>
              <a:spcAft>
                <a:spcPts val="0"/>
              </a:spcAft>
              <a:buClr>
                <a:schemeClr val="dk1"/>
              </a:buClr>
              <a:buSzPts val="1100"/>
              <a:buFont typeface="Arial"/>
              <a:buNone/>
            </a:pPr>
            <a:r>
              <a:rPr lang="en-US" sz="1200" i="1" dirty="0">
                <a:solidFill>
                  <a:srgbClr val="374151"/>
                </a:solidFill>
                <a:latin typeface="Fira Sans" panose="020B0503050000020004" pitchFamily="34" charset="0"/>
                <a:ea typeface="+mn-ea"/>
                <a:sym typeface="Calibri"/>
              </a:rPr>
              <a:t>Decision Tree has a high recall score</a:t>
            </a:r>
          </a:p>
        </p:txBody>
      </p:sp>
      <p:sp>
        <p:nvSpPr>
          <p:cNvPr id="8" name="Rectangle 7">
            <a:extLst>
              <a:ext uri="{FF2B5EF4-FFF2-40B4-BE49-F238E27FC236}">
                <a16:creationId xmlns:a16="http://schemas.microsoft.com/office/drawing/2014/main" id="{DF6A3DE9-58BA-A4A9-A998-A8D8330874A8}"/>
              </a:ext>
            </a:extLst>
          </p:cNvPr>
          <p:cNvSpPr/>
          <p:nvPr/>
        </p:nvSpPr>
        <p:spPr>
          <a:xfrm>
            <a:off x="5642809" y="3953516"/>
            <a:ext cx="3086099" cy="629157"/>
          </a:xfrm>
          <a:prstGeom prst="rect">
            <a:avLst/>
          </a:prstGeom>
          <a:noFill/>
          <a:ln w="25400" cap="flat" cmpd="sng" algn="ctr">
            <a:solidFill>
              <a:srgbClr val="FFAB40">
                <a:shade val="15000"/>
              </a:srgbClr>
            </a:solidFill>
            <a:prstDash val="solid"/>
          </a:ln>
          <a:effectLst/>
        </p:spPr>
        <p:txBody>
          <a:bodyPr rtlCol="0" anchor="ctr"/>
          <a:lstStyle/>
          <a:p>
            <a:pPr algn="ctr" defTabSz="685800">
              <a:buClrTx/>
              <a:defRPr/>
            </a:pPr>
            <a:r>
              <a:rPr lang="en-IN" sz="1800" b="1" i="1" dirty="0">
                <a:solidFill>
                  <a:srgbClr val="374151"/>
                </a:solidFill>
                <a:latin typeface="Fira Sans" panose="020B0503050000020004" pitchFamily="34" charset="0"/>
                <a:ea typeface="+mn-ea"/>
                <a:cs typeface="+mn-cs"/>
              </a:rPr>
              <a:t>F1-Score</a:t>
            </a:r>
            <a:r>
              <a:rPr lang="en-US" sz="1200" b="1" i="1" dirty="0">
                <a:solidFill>
                  <a:srgbClr val="374151"/>
                </a:solidFill>
                <a:latin typeface="Fira Sans" panose="020B0503050000020004" pitchFamily="34" charset="0"/>
                <a:ea typeface="+mn-ea"/>
                <a:cs typeface="+mn-cs"/>
              </a:rPr>
              <a:t> </a:t>
            </a:r>
          </a:p>
          <a:p>
            <a:pPr algn="ctr" defTabSz="685800">
              <a:buClrTx/>
              <a:defRPr/>
            </a:pPr>
            <a:r>
              <a:rPr lang="en-US" sz="1200" i="1" dirty="0" err="1">
                <a:solidFill>
                  <a:srgbClr val="374151"/>
                </a:solidFill>
                <a:latin typeface="Fira Sans" panose="020B0503050000020004" pitchFamily="34" charset="0"/>
                <a:ea typeface="+mn-ea"/>
                <a:sym typeface="Calibri"/>
              </a:rPr>
              <a:t>CatBoost</a:t>
            </a:r>
            <a:r>
              <a:rPr lang="en-US" sz="1200" i="1" dirty="0">
                <a:solidFill>
                  <a:srgbClr val="374151"/>
                </a:solidFill>
                <a:latin typeface="Fira Sans" panose="020B0503050000020004" pitchFamily="34" charset="0"/>
                <a:ea typeface="+mn-ea"/>
                <a:sym typeface="Calibri"/>
              </a:rPr>
              <a:t> has a high F1 score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8"/>
        <p:cNvGrpSpPr/>
        <p:nvPr/>
      </p:nvGrpSpPr>
      <p:grpSpPr>
        <a:xfrm>
          <a:off x="0" y="0"/>
          <a:ext cx="0" cy="0"/>
          <a:chOff x="0" y="0"/>
          <a:chExt cx="0" cy="0"/>
        </a:xfrm>
      </p:grpSpPr>
      <p:sp>
        <p:nvSpPr>
          <p:cNvPr id="794" name="Google Shape;794;p75"/>
          <p:cNvSpPr/>
          <p:nvPr/>
        </p:nvSpPr>
        <p:spPr>
          <a:xfrm flipH="1">
            <a:off x="8023200" y="252550"/>
            <a:ext cx="11208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95" name="Google Shape;795;p75"/>
          <p:cNvSpPr txBox="1"/>
          <p:nvPr/>
        </p:nvSpPr>
        <p:spPr>
          <a:xfrm>
            <a:off x="3168522" y="98404"/>
            <a:ext cx="4655735" cy="380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300" b="1" dirty="0">
                <a:solidFill>
                  <a:schemeClr val="dk1"/>
                </a:solidFill>
                <a:latin typeface="Poppins" pitchFamily="2" charset="77"/>
                <a:ea typeface="Calibri"/>
                <a:cs typeface="Poppins" pitchFamily="2" charset="77"/>
                <a:sym typeface="Calibri"/>
              </a:rPr>
              <a:t>Temporal Trend</a:t>
            </a:r>
          </a:p>
          <a:p>
            <a:pPr marL="0" lvl="0" indent="0" algn="ctr" rtl="0">
              <a:spcBef>
                <a:spcPts val="0"/>
              </a:spcBef>
              <a:spcAft>
                <a:spcPts val="0"/>
              </a:spcAft>
              <a:buNone/>
            </a:pPr>
            <a:endParaRPr lang="en-US" sz="2300" dirty="0">
              <a:solidFill>
                <a:schemeClr val="dk1"/>
              </a:solidFill>
              <a:latin typeface="Poppins" pitchFamily="2" charset="77"/>
              <a:ea typeface="Calibri"/>
              <a:cs typeface="Poppins" pitchFamily="2" charset="77"/>
              <a:sym typeface="Calibri"/>
            </a:endParaRPr>
          </a:p>
        </p:txBody>
      </p:sp>
      <p:pic>
        <p:nvPicPr>
          <p:cNvPr id="6" name="Picture 5" descr="A screenshot of a data table&#10;&#10;Description automatically generated">
            <a:extLst>
              <a:ext uri="{FF2B5EF4-FFF2-40B4-BE49-F238E27FC236}">
                <a16:creationId xmlns:a16="http://schemas.microsoft.com/office/drawing/2014/main" id="{E0A0DEB5-E459-19A2-7220-FF5A4362AC31}"/>
              </a:ext>
            </a:extLst>
          </p:cNvPr>
          <p:cNvPicPr>
            <a:picLocks noChangeAspect="1"/>
          </p:cNvPicPr>
          <p:nvPr/>
        </p:nvPicPr>
        <p:blipFill>
          <a:blip r:embed="rId3"/>
          <a:stretch>
            <a:fillRect/>
          </a:stretch>
        </p:blipFill>
        <p:spPr>
          <a:xfrm>
            <a:off x="427790" y="737306"/>
            <a:ext cx="4795243" cy="311618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CC897547-9ACD-7000-E4A6-2C87410A3AB1}"/>
              </a:ext>
            </a:extLst>
          </p:cNvPr>
          <p:cNvPicPr>
            <a:picLocks noChangeAspect="1"/>
          </p:cNvPicPr>
          <p:nvPr/>
        </p:nvPicPr>
        <p:blipFill>
          <a:blip r:embed="rId4"/>
          <a:stretch>
            <a:fillRect/>
          </a:stretch>
        </p:blipFill>
        <p:spPr>
          <a:xfrm>
            <a:off x="5421976" y="791992"/>
            <a:ext cx="2203338" cy="3006811"/>
          </a:xfrm>
          <a:prstGeom prst="rect">
            <a:avLst/>
          </a:prstGeom>
        </p:spPr>
      </p:pic>
      <p:sp>
        <p:nvSpPr>
          <p:cNvPr id="9" name="TextBox 8">
            <a:extLst>
              <a:ext uri="{FF2B5EF4-FFF2-40B4-BE49-F238E27FC236}">
                <a16:creationId xmlns:a16="http://schemas.microsoft.com/office/drawing/2014/main" id="{1A0BF7AB-9943-6DE5-D583-EB192AA355DE}"/>
              </a:ext>
            </a:extLst>
          </p:cNvPr>
          <p:cNvSpPr txBox="1"/>
          <p:nvPr/>
        </p:nvSpPr>
        <p:spPr>
          <a:xfrm>
            <a:off x="508425" y="4176584"/>
            <a:ext cx="6213651" cy="601362"/>
          </a:xfrm>
          <a:prstGeom prst="rect">
            <a:avLst/>
          </a:prstGeom>
          <a:noFill/>
        </p:spPr>
        <p:txBody>
          <a:bodyPr wrap="square" rtlCol="0">
            <a:spAutoFit/>
          </a:bodyPr>
          <a:lstStyle/>
          <a:p>
            <a:endParaRPr lang="en-US" dirty="0"/>
          </a:p>
        </p:txBody>
      </p:sp>
      <p:sp>
        <p:nvSpPr>
          <p:cNvPr id="10" name="Rectangle: Rounded Corners 11">
            <a:extLst>
              <a:ext uri="{FF2B5EF4-FFF2-40B4-BE49-F238E27FC236}">
                <a16:creationId xmlns:a16="http://schemas.microsoft.com/office/drawing/2014/main" id="{06290B5D-474B-082C-CE23-6C7B71BC010B}"/>
              </a:ext>
            </a:extLst>
          </p:cNvPr>
          <p:cNvSpPr/>
          <p:nvPr/>
        </p:nvSpPr>
        <p:spPr>
          <a:xfrm>
            <a:off x="253093" y="4044779"/>
            <a:ext cx="7482237" cy="777368"/>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sz="1200" b="0" i="0" u="none" strike="noStrike" dirty="0">
              <a:solidFill>
                <a:srgbClr val="000000"/>
              </a:solidFill>
              <a:effectLst/>
              <a:latin typeface="Calibri" panose="020F0502020204030204" pitchFamily="34" charset="0"/>
            </a:endParaRPr>
          </a:p>
          <a:p>
            <a:pPr rtl="0">
              <a:spcBef>
                <a:spcPts val="0"/>
              </a:spcBef>
              <a:spcAft>
                <a:spcPts val="0"/>
              </a:spcAft>
            </a:pPr>
            <a:endParaRPr lang="en-US" sz="1200" dirty="0">
              <a:solidFill>
                <a:srgbClr val="000000"/>
              </a:solidFill>
              <a:latin typeface="Calibri" panose="020F0502020204030204" pitchFamily="34" charset="0"/>
            </a:endParaRPr>
          </a:p>
          <a:p>
            <a:pPr rtl="0">
              <a:spcBef>
                <a:spcPts val="0"/>
              </a:spcBef>
              <a:spcAft>
                <a:spcPts val="0"/>
              </a:spcAft>
            </a:pPr>
            <a:r>
              <a:rPr lang="en-US" sz="1200" b="1" i="1" u="none" strike="noStrike" dirty="0">
                <a:solidFill>
                  <a:srgbClr val="000000"/>
                </a:solidFill>
                <a:effectLst/>
                <a:latin typeface="Calibri" panose="020F0502020204030204" pitchFamily="34" charset="0"/>
              </a:rPr>
              <a:t>Temporal trend in the dataset if we look at the index, step, amount, </a:t>
            </a:r>
            <a:r>
              <a:rPr lang="en-US" sz="1200" b="1" i="1" u="none" strike="noStrike" dirty="0" err="1">
                <a:solidFill>
                  <a:srgbClr val="000000"/>
                </a:solidFill>
                <a:effectLst/>
                <a:latin typeface="Calibri" panose="020F0502020204030204" pitchFamily="34" charset="0"/>
              </a:rPr>
              <a:t>trans_type</a:t>
            </a:r>
            <a:r>
              <a:rPr lang="en-US" sz="1200" b="1" i="1" u="none" strike="noStrike" dirty="0">
                <a:solidFill>
                  <a:srgbClr val="000000"/>
                </a:solidFill>
                <a:effectLst/>
                <a:latin typeface="Calibri" panose="020F0502020204030204" pitchFamily="34" charset="0"/>
              </a:rPr>
              <a:t>(transfer and </a:t>
            </a:r>
            <a:r>
              <a:rPr lang="en-US" sz="1200" b="1" i="1" u="none" strike="noStrike" dirty="0" err="1">
                <a:solidFill>
                  <a:srgbClr val="000000"/>
                </a:solidFill>
                <a:effectLst/>
                <a:latin typeface="Calibri" panose="020F0502020204030204" pitchFamily="34" charset="0"/>
              </a:rPr>
              <a:t>cash_out</a:t>
            </a:r>
            <a:r>
              <a:rPr lang="en-US" sz="1200" b="1" i="1" u="none" strike="noStrike" dirty="0">
                <a:solidFill>
                  <a:srgbClr val="000000"/>
                </a:solidFill>
                <a:effectLst/>
                <a:latin typeface="Calibri" panose="020F0502020204030204" pitchFamily="34" charset="0"/>
              </a:rPr>
              <a:t>) we figured out that when there is 1 hour interval between transfer and </a:t>
            </a:r>
            <a:r>
              <a:rPr lang="en-US" sz="1200" b="1" i="1" u="none" strike="noStrike" dirty="0" err="1">
                <a:solidFill>
                  <a:srgbClr val="000000"/>
                </a:solidFill>
                <a:effectLst/>
                <a:latin typeface="Calibri" panose="020F0502020204030204" pitchFamily="34" charset="0"/>
              </a:rPr>
              <a:t>cash_out</a:t>
            </a:r>
            <a:r>
              <a:rPr lang="en-US" sz="1200" b="1" i="1" u="none" strike="noStrike" dirty="0">
                <a:solidFill>
                  <a:srgbClr val="000000"/>
                </a:solidFill>
                <a:effectLst/>
                <a:latin typeface="Calibri" panose="020F0502020204030204" pitchFamily="34" charset="0"/>
              </a:rPr>
              <a:t> and the amount transfer and </a:t>
            </a:r>
            <a:r>
              <a:rPr lang="en-US" sz="1200" b="1" i="1" u="none" strike="noStrike" dirty="0" err="1">
                <a:solidFill>
                  <a:srgbClr val="000000"/>
                </a:solidFill>
                <a:effectLst/>
                <a:latin typeface="Calibri" panose="020F0502020204030204" pitchFamily="34" charset="0"/>
              </a:rPr>
              <a:t>cash_out</a:t>
            </a:r>
            <a:r>
              <a:rPr lang="en-US" sz="1200" b="1" i="1" u="none" strike="noStrike" dirty="0">
                <a:solidFill>
                  <a:srgbClr val="000000"/>
                </a:solidFill>
                <a:effectLst/>
                <a:latin typeface="Calibri" panose="020F0502020204030204" pitchFamily="34" charset="0"/>
              </a:rPr>
              <a:t> is same the transaction is Fraud. </a:t>
            </a:r>
            <a:endParaRPr lang="en-US" sz="1200" b="1" i="1" dirty="0">
              <a:effectLst/>
            </a:endParaRPr>
          </a:p>
          <a:p>
            <a:br>
              <a:rPr lang="en-US" sz="1600" dirty="0"/>
            </a:br>
            <a:endParaRPr lang="en-US" sz="1200" b="1" i="1" dirty="0">
              <a:solidFill>
                <a:srgbClr val="374151"/>
              </a:solidFill>
              <a:latin typeface="Fira Sans" panose="020B05030500000200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4" name="Google Shape;784;p74"/>
          <p:cNvSpPr txBox="1">
            <a:spLocks noGrp="1"/>
          </p:cNvSpPr>
          <p:nvPr>
            <p:ph type="ctrTitle"/>
          </p:nvPr>
        </p:nvSpPr>
        <p:spPr>
          <a:xfrm>
            <a:off x="1635285" y="106136"/>
            <a:ext cx="5478162" cy="10191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 sz="2900" dirty="0">
                <a:latin typeface="Poppins" pitchFamily="2" charset="77"/>
                <a:cs typeface="Poppins" pitchFamily="2" charset="77"/>
              </a:rPr>
              <a:t>Conclusion</a:t>
            </a:r>
            <a:endParaRPr sz="2900" dirty="0">
              <a:latin typeface="Poppins" pitchFamily="2" charset="77"/>
              <a:cs typeface="Poppins" pitchFamily="2" charset="77"/>
            </a:endParaRPr>
          </a:p>
          <a:p>
            <a:pPr marL="0" lvl="0" indent="0" algn="l" rtl="0">
              <a:spcBef>
                <a:spcPts val="0"/>
              </a:spcBef>
              <a:spcAft>
                <a:spcPts val="0"/>
              </a:spcAft>
              <a:buNone/>
            </a:pPr>
            <a:endParaRPr dirty="0"/>
          </a:p>
        </p:txBody>
      </p:sp>
      <p:sp>
        <p:nvSpPr>
          <p:cNvPr id="4" name="Rectangle 3">
            <a:extLst>
              <a:ext uri="{FF2B5EF4-FFF2-40B4-BE49-F238E27FC236}">
                <a16:creationId xmlns:a16="http://schemas.microsoft.com/office/drawing/2014/main" id="{F69F9906-AB7F-2A78-3402-A25EE96DBC43}"/>
              </a:ext>
            </a:extLst>
          </p:cNvPr>
          <p:cNvSpPr/>
          <p:nvPr/>
        </p:nvSpPr>
        <p:spPr>
          <a:xfrm>
            <a:off x="0" y="1339698"/>
            <a:ext cx="9144000" cy="325812"/>
          </a:xfrm>
          <a:prstGeom prst="rect">
            <a:avLst/>
          </a:prstGeom>
          <a:solidFill>
            <a:srgbClr val="D2D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75" indent="-257175" defTabSz="685800">
              <a:buClrTx/>
              <a:buFont typeface="Arial" panose="020B0604020202020204" pitchFamily="34" charset="0"/>
              <a:buChar char="•"/>
            </a:pPr>
            <a:r>
              <a:rPr lang="en-US" b="1" kern="1200" dirty="0">
                <a:solidFill>
                  <a:srgbClr val="0F0F0F"/>
                </a:solidFill>
                <a:latin typeface="Fira Sans" panose="020B0503050000020004" pitchFamily="34" charset="0"/>
              </a:rPr>
              <a:t>LR and LDA struggled due to class imbalance and non-linear separability</a:t>
            </a:r>
            <a:endParaRPr lang="en-IN" b="1" kern="1200" dirty="0">
              <a:solidFill>
                <a:srgbClr val="0F0F0F"/>
              </a:solidFill>
              <a:latin typeface="Fira Sans" panose="020B0503050000020004" pitchFamily="34" charset="0"/>
            </a:endParaRPr>
          </a:p>
        </p:txBody>
      </p:sp>
      <p:sp>
        <p:nvSpPr>
          <p:cNvPr id="6" name="Rectangle 5">
            <a:extLst>
              <a:ext uri="{FF2B5EF4-FFF2-40B4-BE49-F238E27FC236}">
                <a16:creationId xmlns:a16="http://schemas.microsoft.com/office/drawing/2014/main" id="{5B4785F8-BA52-8208-C79A-494652BE2E77}"/>
              </a:ext>
            </a:extLst>
          </p:cNvPr>
          <p:cNvSpPr/>
          <p:nvPr/>
        </p:nvSpPr>
        <p:spPr>
          <a:xfrm>
            <a:off x="0" y="1968158"/>
            <a:ext cx="9144000" cy="325812"/>
          </a:xfrm>
          <a:prstGeom prst="rect">
            <a:avLst/>
          </a:prstGeom>
          <a:solidFill>
            <a:srgbClr val="D2D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75" indent="-257175" defTabSz="685800">
              <a:buClrTx/>
              <a:buFont typeface="Arial" panose="020B0604020202020204" pitchFamily="34" charset="0"/>
              <a:buChar char="•"/>
            </a:pPr>
            <a:r>
              <a:rPr lang="en-US" b="1" kern="1200" dirty="0">
                <a:solidFill>
                  <a:srgbClr val="0F0F0F"/>
                </a:solidFill>
                <a:latin typeface="Fira Sans" panose="020B0503050000020004" pitchFamily="34" charset="0"/>
              </a:rPr>
              <a:t>LOF, Isolation Forest, and Elliptic Envelope had precision-recall trade-offs unsuitable for fraud detection</a:t>
            </a:r>
            <a:endParaRPr lang="en-IN" b="1" kern="1200" dirty="0">
              <a:solidFill>
                <a:srgbClr val="0F0F0F"/>
              </a:solidFill>
              <a:latin typeface="Fira Sans" panose="020B0503050000020004" pitchFamily="34" charset="0"/>
            </a:endParaRPr>
          </a:p>
        </p:txBody>
      </p:sp>
      <p:sp>
        <p:nvSpPr>
          <p:cNvPr id="7" name="Rectangle 6">
            <a:extLst>
              <a:ext uri="{FF2B5EF4-FFF2-40B4-BE49-F238E27FC236}">
                <a16:creationId xmlns:a16="http://schemas.microsoft.com/office/drawing/2014/main" id="{A767E155-16B0-091F-CAC9-BB30192F1357}"/>
              </a:ext>
            </a:extLst>
          </p:cNvPr>
          <p:cNvSpPr/>
          <p:nvPr/>
        </p:nvSpPr>
        <p:spPr>
          <a:xfrm>
            <a:off x="0" y="2596618"/>
            <a:ext cx="9144000" cy="325812"/>
          </a:xfrm>
          <a:prstGeom prst="rect">
            <a:avLst/>
          </a:prstGeom>
          <a:solidFill>
            <a:srgbClr val="D2D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75" indent="-257175" defTabSz="685800">
              <a:buClrTx/>
              <a:buFont typeface="Arial" panose="020B0604020202020204" pitchFamily="34" charset="0"/>
              <a:buChar char="•"/>
            </a:pPr>
            <a:r>
              <a:rPr lang="en-US" b="1" kern="1200" dirty="0">
                <a:solidFill>
                  <a:srgbClr val="0F0F0F"/>
                </a:solidFill>
                <a:latin typeface="Fira Sans" panose="020B0503050000020004" pitchFamily="34" charset="0"/>
              </a:rPr>
              <a:t>Ensemble methods, especially </a:t>
            </a:r>
            <a:r>
              <a:rPr lang="en-US" b="1" kern="1200" dirty="0" err="1">
                <a:solidFill>
                  <a:srgbClr val="0F0F0F"/>
                </a:solidFill>
                <a:latin typeface="Fira Sans" panose="020B0503050000020004" pitchFamily="34" charset="0"/>
              </a:rPr>
              <a:t>CatBoost</a:t>
            </a:r>
            <a:r>
              <a:rPr lang="en-US" b="1" kern="1200" dirty="0">
                <a:solidFill>
                  <a:srgbClr val="0F0F0F"/>
                </a:solidFill>
                <a:latin typeface="Fira Sans" panose="020B0503050000020004" pitchFamily="34" charset="0"/>
              </a:rPr>
              <a:t>, excelled in handling imbalances</a:t>
            </a:r>
            <a:endParaRPr lang="en-IN" b="1" kern="1200" dirty="0">
              <a:solidFill>
                <a:srgbClr val="0F0F0F"/>
              </a:solidFill>
              <a:latin typeface="Fira Sans" panose="020B0503050000020004" pitchFamily="34" charset="0"/>
            </a:endParaRPr>
          </a:p>
        </p:txBody>
      </p:sp>
      <p:sp>
        <p:nvSpPr>
          <p:cNvPr id="8" name="Rectangle 7">
            <a:extLst>
              <a:ext uri="{FF2B5EF4-FFF2-40B4-BE49-F238E27FC236}">
                <a16:creationId xmlns:a16="http://schemas.microsoft.com/office/drawing/2014/main" id="{A6A32808-70DA-093E-851B-9BA4268215E5}"/>
              </a:ext>
            </a:extLst>
          </p:cNvPr>
          <p:cNvSpPr/>
          <p:nvPr/>
        </p:nvSpPr>
        <p:spPr>
          <a:xfrm>
            <a:off x="0" y="3225078"/>
            <a:ext cx="9144000" cy="325812"/>
          </a:xfrm>
          <a:prstGeom prst="rect">
            <a:avLst/>
          </a:prstGeom>
          <a:solidFill>
            <a:srgbClr val="D2D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75" indent="-257175" defTabSz="685800">
              <a:buClrTx/>
              <a:buFont typeface="Arial" panose="020B0604020202020204" pitchFamily="34" charset="0"/>
              <a:buChar char="•"/>
            </a:pPr>
            <a:r>
              <a:rPr lang="en-US" b="1" kern="1200" dirty="0">
                <a:solidFill>
                  <a:srgbClr val="0F0F0F"/>
                </a:solidFill>
                <a:latin typeface="Fira Sans" panose="020B0503050000020004" pitchFamily="34" charset="0"/>
              </a:rPr>
              <a:t>Neural networks demonstrated strong performance</a:t>
            </a:r>
            <a:endParaRPr lang="en-IN" b="1" kern="1200" dirty="0">
              <a:solidFill>
                <a:srgbClr val="0F0F0F"/>
              </a:solidFill>
              <a:latin typeface="Fira Sans" panose="020B0503050000020004" pitchFamily="34" charset="0"/>
            </a:endParaRPr>
          </a:p>
        </p:txBody>
      </p:sp>
      <p:sp>
        <p:nvSpPr>
          <p:cNvPr id="9" name="Rectangle 8">
            <a:extLst>
              <a:ext uri="{FF2B5EF4-FFF2-40B4-BE49-F238E27FC236}">
                <a16:creationId xmlns:a16="http://schemas.microsoft.com/office/drawing/2014/main" id="{B605F628-3CDF-6974-8D17-EC1A2E7DD74A}"/>
              </a:ext>
            </a:extLst>
          </p:cNvPr>
          <p:cNvSpPr/>
          <p:nvPr/>
        </p:nvSpPr>
        <p:spPr>
          <a:xfrm>
            <a:off x="0" y="3853538"/>
            <a:ext cx="9144000" cy="325812"/>
          </a:xfrm>
          <a:prstGeom prst="rect">
            <a:avLst/>
          </a:prstGeom>
          <a:solidFill>
            <a:srgbClr val="D2D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75" indent="-257175" defTabSz="685800">
              <a:buClrTx/>
              <a:buFont typeface="Arial" panose="020B0604020202020204" pitchFamily="34" charset="0"/>
              <a:buChar char="•"/>
            </a:pPr>
            <a:r>
              <a:rPr lang="en-US" b="1" kern="1200" dirty="0">
                <a:solidFill>
                  <a:srgbClr val="0F0F0F"/>
                </a:solidFill>
                <a:latin typeface="Fira Sans" panose="020B0503050000020004" pitchFamily="34" charset="0"/>
              </a:rPr>
              <a:t>Leveraging pre-trained BERT for fraud detection showed promise</a:t>
            </a:r>
            <a:endParaRPr lang="en-IN" b="1" kern="1200" dirty="0">
              <a:solidFill>
                <a:srgbClr val="0F0F0F"/>
              </a:solidFill>
              <a:latin typeface="Fira Sans" panose="020B0503050000020004" pitchFamily="34" charset="0"/>
            </a:endParaRPr>
          </a:p>
        </p:txBody>
      </p:sp>
    </p:spTree>
    <p:extLst>
      <p:ext uri="{BB962C8B-B14F-4D97-AF65-F5344CB8AC3E}">
        <p14:creationId xmlns:p14="http://schemas.microsoft.com/office/powerpoint/2010/main" val="156043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4" name="Google Shape;784;p74"/>
          <p:cNvSpPr txBox="1">
            <a:spLocks noGrp="1"/>
          </p:cNvSpPr>
          <p:nvPr>
            <p:ph type="ctrTitle"/>
          </p:nvPr>
        </p:nvSpPr>
        <p:spPr>
          <a:xfrm>
            <a:off x="1832919" y="2416629"/>
            <a:ext cx="5478162" cy="10191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 sz="3600" dirty="0">
                <a:latin typeface="Poppins" pitchFamily="2" charset="77"/>
                <a:cs typeface="Poppins" pitchFamily="2" charset="77"/>
              </a:rPr>
              <a:t>Thank You!</a:t>
            </a:r>
            <a:endParaRPr sz="3600" dirty="0">
              <a:latin typeface="Poppins" pitchFamily="2" charset="77"/>
              <a:cs typeface="Poppins" pitchFamily="2" charset="77"/>
            </a:endParaRPr>
          </a:p>
          <a:p>
            <a:pPr marL="0" lvl="0" indent="0" algn="l" rtl="0">
              <a:spcBef>
                <a:spcPts val="0"/>
              </a:spcBef>
              <a:spcAft>
                <a:spcPts val="0"/>
              </a:spcAft>
              <a:buNone/>
            </a:pPr>
            <a:endParaRPr sz="3200" dirty="0"/>
          </a:p>
        </p:txBody>
      </p:sp>
    </p:spTree>
    <p:extLst>
      <p:ext uri="{BB962C8B-B14F-4D97-AF65-F5344CB8AC3E}">
        <p14:creationId xmlns:p14="http://schemas.microsoft.com/office/powerpoint/2010/main" val="3504844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3" name="Google Shape;164;p13">
            <a:extLst>
              <a:ext uri="{FF2B5EF4-FFF2-40B4-BE49-F238E27FC236}">
                <a16:creationId xmlns:a16="http://schemas.microsoft.com/office/drawing/2014/main" id="{6B325928-0BB6-64E1-656C-732F42D623B4}"/>
              </a:ext>
            </a:extLst>
          </p:cNvPr>
          <p:cNvSpPr txBox="1"/>
          <p:nvPr/>
        </p:nvSpPr>
        <p:spPr>
          <a:xfrm>
            <a:off x="567788" y="160529"/>
            <a:ext cx="8118415"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Overview of the Dataset</a:t>
            </a:r>
          </a:p>
        </p:txBody>
      </p:sp>
      <p:graphicFrame>
        <p:nvGraphicFramePr>
          <p:cNvPr id="16" name="Table 15">
            <a:extLst>
              <a:ext uri="{FF2B5EF4-FFF2-40B4-BE49-F238E27FC236}">
                <a16:creationId xmlns:a16="http://schemas.microsoft.com/office/drawing/2014/main" id="{F085DA22-512E-17E9-3FE4-67922772B604}"/>
              </a:ext>
            </a:extLst>
          </p:cNvPr>
          <p:cNvGraphicFramePr>
            <a:graphicFrameLocks noGrp="1"/>
          </p:cNvGraphicFramePr>
          <p:nvPr>
            <p:extLst>
              <p:ext uri="{D42A27DB-BD31-4B8C-83A1-F6EECF244321}">
                <p14:modId xmlns:p14="http://schemas.microsoft.com/office/powerpoint/2010/main" val="2771398633"/>
              </p:ext>
            </p:extLst>
          </p:nvPr>
        </p:nvGraphicFramePr>
        <p:xfrm>
          <a:off x="538962" y="2392995"/>
          <a:ext cx="4088033" cy="2728245"/>
        </p:xfrm>
        <a:graphic>
          <a:graphicData uri="http://schemas.openxmlformats.org/drawingml/2006/table">
            <a:tbl>
              <a:tblPr firstRow="1" bandRow="1">
                <a:tableStyleId>{7DF18680-E054-41AD-8BC1-D1AEF772440D}</a:tableStyleId>
              </a:tblPr>
              <a:tblGrid>
                <a:gridCol w="1243826">
                  <a:extLst>
                    <a:ext uri="{9D8B030D-6E8A-4147-A177-3AD203B41FA5}">
                      <a16:colId xmlns:a16="http://schemas.microsoft.com/office/drawing/2014/main" val="2271687461"/>
                    </a:ext>
                  </a:extLst>
                </a:gridCol>
                <a:gridCol w="2844207">
                  <a:extLst>
                    <a:ext uri="{9D8B030D-6E8A-4147-A177-3AD203B41FA5}">
                      <a16:colId xmlns:a16="http://schemas.microsoft.com/office/drawing/2014/main" val="3520001156"/>
                    </a:ext>
                  </a:extLst>
                </a:gridCol>
              </a:tblGrid>
              <a:tr h="312515">
                <a:tc>
                  <a:txBody>
                    <a:bodyPr/>
                    <a:lstStyle/>
                    <a:p>
                      <a:pPr algn="ctr"/>
                      <a:r>
                        <a:rPr lang="en-IN" sz="1400" dirty="0">
                          <a:solidFill>
                            <a:schemeClr val="tx1"/>
                          </a:solidFill>
                          <a:latin typeface="Calibri" panose="020F0502020204030204" pitchFamily="34" charset="0"/>
                          <a:ea typeface="Calibri" panose="020F0502020204030204" pitchFamily="34" charset="0"/>
                          <a:cs typeface="Calibri" panose="020F0502020204030204" pitchFamily="34" charset="0"/>
                        </a:rPr>
                        <a:t>Variables</a:t>
                      </a:r>
                    </a:p>
                  </a:txBody>
                  <a:tcPr marL="68580" marR="68580" marT="34290" marB="34290" anchor="ctr"/>
                </a:tc>
                <a:tc>
                  <a:txBody>
                    <a:bodyPr/>
                    <a:lstStyle/>
                    <a:p>
                      <a:pPr algn="ctr"/>
                      <a:r>
                        <a:rPr lang="en-IN" sz="1400" dirty="0">
                          <a:solidFill>
                            <a:schemeClr val="tx1"/>
                          </a:solidFill>
                          <a:latin typeface="Calibri" panose="020F0502020204030204" pitchFamily="34" charset="0"/>
                          <a:ea typeface="Calibri" panose="020F0502020204030204" pitchFamily="34" charset="0"/>
                          <a:cs typeface="Calibri" panose="020F0502020204030204" pitchFamily="34" charset="0"/>
                        </a:rPr>
                        <a:t>Description</a:t>
                      </a:r>
                    </a:p>
                  </a:txBody>
                  <a:tcPr marL="68580" marR="68580" marT="34290" marB="34290" anchor="ctr">
                    <a:solidFill>
                      <a:srgbClr val="5B9BD5"/>
                    </a:solidFill>
                  </a:tcPr>
                </a:tc>
                <a:extLst>
                  <a:ext uri="{0D108BD9-81ED-4DB2-BD59-A6C34878D82A}">
                    <a16:rowId xmlns:a16="http://schemas.microsoft.com/office/drawing/2014/main" val="3291508926"/>
                  </a:ext>
                </a:extLst>
              </a:tr>
              <a:tr h="617220">
                <a:tc>
                  <a:txBody>
                    <a:bodyPr/>
                    <a:lstStyle/>
                    <a:p>
                      <a:r>
                        <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Step</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solidFill>
                      <a:srgbClr val="D2DEEF"/>
                    </a:solidFill>
                  </a:tcPr>
                </a:tc>
                <a:tc>
                  <a:txBody>
                    <a:bodyPr/>
                    <a:lstStyle/>
                    <a:p>
                      <a:r>
                        <a:rPr lang="en-US" sz="1100" b="0" i="0" u="none" strike="noStrike" dirty="0">
                          <a:effectLst/>
                          <a:latin typeface="Fira Sans" panose="020B0503050000020004" pitchFamily="34" charset="0"/>
                        </a:rPr>
                        <a:t>Represents a unit of time in the real world, where 1 step equals 1 hour. The simulation spans 744 steps, equivalent to 30 days</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4256997961"/>
                  </a:ext>
                </a:extLst>
              </a:tr>
              <a:tr h="617220">
                <a:tc>
                  <a:txBody>
                    <a:bodyPr/>
                    <a:lstStyle/>
                    <a:p>
                      <a:r>
                        <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Type</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tc>
                <a:tc>
                  <a:txBody>
                    <a:bodyPr/>
                    <a:lstStyle/>
                    <a:p>
                      <a:r>
                        <a:rPr lang="en-US" sz="1100" b="0" i="0" u="none" strike="noStrike" dirty="0">
                          <a:effectLst/>
                          <a:latin typeface="Fira Sans" panose="020B0503050000020004" pitchFamily="34" charset="0"/>
                        </a:rPr>
                        <a:t>Describes the type of transaction, such as CASH-IN, CASH-OUT, DEBIT, PAYMENT, and TRANSFER</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2700006565"/>
                  </a:ext>
                </a:extLst>
              </a:tr>
              <a:tr h="434340">
                <a:tc>
                  <a:txBody>
                    <a:bodyPr/>
                    <a:lstStyle/>
                    <a:p>
                      <a:r>
                        <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Amount</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tc>
                <a:tc>
                  <a:txBody>
                    <a:bodyPr/>
                    <a:lstStyle/>
                    <a:p>
                      <a:r>
                        <a:rPr lang="en-US" sz="1100" b="0" i="0" u="none" strike="noStrike" dirty="0">
                          <a:effectLst/>
                          <a:latin typeface="Fira Sans" panose="020B0503050000020004" pitchFamily="34" charset="0"/>
                        </a:rPr>
                        <a:t>Denotes the transaction amount in the local currency</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1037000083"/>
                  </a:ext>
                </a:extLst>
              </a:tr>
              <a:tr h="312515">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oldBalanceOrg</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tc>
                <a:tc rowSpan="2">
                  <a:txBody>
                    <a:bodyPr/>
                    <a:lstStyle/>
                    <a:p>
                      <a:r>
                        <a:rPr lang="en-US" sz="1100" b="0" i="0" u="none" strike="noStrike" dirty="0">
                          <a:effectLst/>
                          <a:latin typeface="Fira Sans" panose="020B0503050000020004" pitchFamily="34" charset="0"/>
                        </a:rPr>
                        <a:t>Represent the initial and new balances, respectively, for the originating customer</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1398098732"/>
                  </a:ext>
                </a:extLst>
              </a:tr>
              <a:tr h="312515">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newBalanceOrg</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tc>
                <a:tc vMerge="1">
                  <a:txBody>
                    <a:bodyPr/>
                    <a:lstStyle/>
                    <a:p>
                      <a:endParaRPr lang="en-IN" sz="16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tc>
                <a:extLst>
                  <a:ext uri="{0D108BD9-81ED-4DB2-BD59-A6C34878D82A}">
                    <a16:rowId xmlns:a16="http://schemas.microsoft.com/office/drawing/2014/main" val="3777599321"/>
                  </a:ext>
                </a:extLst>
              </a:tr>
            </a:tbl>
          </a:graphicData>
        </a:graphic>
      </p:graphicFrame>
      <p:graphicFrame>
        <p:nvGraphicFramePr>
          <p:cNvPr id="17" name="Table 16">
            <a:extLst>
              <a:ext uri="{FF2B5EF4-FFF2-40B4-BE49-F238E27FC236}">
                <a16:creationId xmlns:a16="http://schemas.microsoft.com/office/drawing/2014/main" id="{BDF41FC2-4462-29A1-E7C4-1A3968CD30B2}"/>
              </a:ext>
            </a:extLst>
          </p:cNvPr>
          <p:cNvGraphicFramePr>
            <a:graphicFrameLocks noGrp="1"/>
          </p:cNvGraphicFramePr>
          <p:nvPr>
            <p:extLst>
              <p:ext uri="{D42A27DB-BD31-4B8C-83A1-F6EECF244321}">
                <p14:modId xmlns:p14="http://schemas.microsoft.com/office/powerpoint/2010/main" val="1343580072"/>
              </p:ext>
            </p:extLst>
          </p:nvPr>
        </p:nvGraphicFramePr>
        <p:xfrm>
          <a:off x="4790922" y="2392995"/>
          <a:ext cx="4088033" cy="2674905"/>
        </p:xfrm>
        <a:graphic>
          <a:graphicData uri="http://schemas.openxmlformats.org/drawingml/2006/table">
            <a:tbl>
              <a:tblPr firstRow="1" bandRow="1">
                <a:tableStyleId>{7DF18680-E054-41AD-8BC1-D1AEF772440D}</a:tableStyleId>
              </a:tblPr>
              <a:tblGrid>
                <a:gridCol w="1541298">
                  <a:extLst>
                    <a:ext uri="{9D8B030D-6E8A-4147-A177-3AD203B41FA5}">
                      <a16:colId xmlns:a16="http://schemas.microsoft.com/office/drawing/2014/main" val="2271687461"/>
                    </a:ext>
                  </a:extLst>
                </a:gridCol>
                <a:gridCol w="2546735">
                  <a:extLst>
                    <a:ext uri="{9D8B030D-6E8A-4147-A177-3AD203B41FA5}">
                      <a16:colId xmlns:a16="http://schemas.microsoft.com/office/drawing/2014/main" val="3520001156"/>
                    </a:ext>
                  </a:extLst>
                </a:gridCol>
              </a:tblGrid>
              <a:tr h="312515">
                <a:tc>
                  <a:txBody>
                    <a:bodyPr/>
                    <a:lstStyle/>
                    <a:p>
                      <a:pPr algn="ctr"/>
                      <a:r>
                        <a:rPr lang="en-IN" sz="1400" dirty="0">
                          <a:solidFill>
                            <a:schemeClr val="tx1"/>
                          </a:solidFill>
                          <a:latin typeface="Calibri" panose="020F0502020204030204" pitchFamily="34" charset="0"/>
                          <a:ea typeface="Calibri" panose="020F0502020204030204" pitchFamily="34" charset="0"/>
                          <a:cs typeface="Calibri" panose="020F0502020204030204" pitchFamily="34" charset="0"/>
                        </a:rPr>
                        <a:t>Variables</a:t>
                      </a:r>
                    </a:p>
                  </a:txBody>
                  <a:tcPr marL="68580" marR="68580" marT="34290" marB="34290" anchor="ctr"/>
                </a:tc>
                <a:tc>
                  <a:txBody>
                    <a:bodyPr/>
                    <a:lstStyle/>
                    <a:p>
                      <a:pPr algn="ctr"/>
                      <a:r>
                        <a:rPr lang="en-IN" sz="1400" dirty="0">
                          <a:solidFill>
                            <a:schemeClr val="tx1"/>
                          </a:solidFill>
                          <a:latin typeface="Calibri" panose="020F0502020204030204" pitchFamily="34" charset="0"/>
                          <a:ea typeface="Calibri" panose="020F0502020204030204" pitchFamily="34" charset="0"/>
                          <a:cs typeface="Calibri" panose="020F0502020204030204" pitchFamily="34" charset="0"/>
                        </a:rPr>
                        <a:t>Description</a:t>
                      </a:r>
                    </a:p>
                  </a:txBody>
                  <a:tcPr marL="68580" marR="68580" marT="34290" marB="34290" anchor="ctr"/>
                </a:tc>
                <a:extLst>
                  <a:ext uri="{0D108BD9-81ED-4DB2-BD59-A6C34878D82A}">
                    <a16:rowId xmlns:a16="http://schemas.microsoft.com/office/drawing/2014/main" val="3291508926"/>
                  </a:ext>
                </a:extLst>
              </a:tr>
              <a:tr h="434340">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nameOrig</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tc>
                <a:tc>
                  <a:txBody>
                    <a:bodyPr/>
                    <a:lstStyle/>
                    <a:p>
                      <a:r>
                        <a:rPr lang="en-US" sz="1100" b="0" i="0" u="none" strike="noStrike" dirty="0">
                          <a:effectLst/>
                          <a:latin typeface="Fira Sans" panose="020B0503050000020004" pitchFamily="34" charset="0"/>
                        </a:rPr>
                        <a:t>Indicates the customer initiating the transaction</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2048400147"/>
                  </a:ext>
                </a:extLst>
              </a:tr>
              <a:tr h="434340">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nameDest</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tc>
                  <a:txBody>
                    <a:bodyPr/>
                    <a:lstStyle/>
                    <a:p>
                      <a:r>
                        <a:rPr lang="en-US" sz="1100" b="0" i="0" u="none" strike="noStrike" dirty="0">
                          <a:effectLst/>
                          <a:latin typeface="Fira Sans" panose="020B0503050000020004" pitchFamily="34" charset="0"/>
                        </a:rPr>
                        <a:t>Identifies the recipient of the transaction</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4256997961"/>
                  </a:ext>
                </a:extLst>
              </a:tr>
              <a:tr h="312515">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oldBalanceDest</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tc rowSpan="2">
                  <a:txBody>
                    <a:bodyPr/>
                    <a:lstStyle/>
                    <a:p>
                      <a:r>
                        <a:rPr lang="en-US" sz="1100" b="0" i="0" u="none" strike="noStrike" dirty="0">
                          <a:effectLst/>
                          <a:latin typeface="Fira Sans" panose="020B0503050000020004" pitchFamily="34" charset="0"/>
                        </a:rPr>
                        <a:t>Shows the initial and new balances, respectively, for the recipient</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2700006565"/>
                  </a:ext>
                </a:extLst>
              </a:tr>
              <a:tr h="312515">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newBalanceDest</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tc vMerge="1">
                  <a:txBody>
                    <a:bodyPr/>
                    <a:lstStyle/>
                    <a:p>
                      <a:endParaRPr lang="en-IN" sz="16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tc>
                <a:extLst>
                  <a:ext uri="{0D108BD9-81ED-4DB2-BD59-A6C34878D82A}">
                    <a16:rowId xmlns:a16="http://schemas.microsoft.com/office/drawing/2014/main" val="1037000083"/>
                  </a:ext>
                </a:extLst>
              </a:tr>
              <a:tr h="434340">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isFraud</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tc>
                  <a:txBody>
                    <a:bodyPr/>
                    <a:lstStyle/>
                    <a:p>
                      <a:r>
                        <a:rPr lang="en-US" sz="1100" b="0" i="0" u="none" strike="noStrike" dirty="0">
                          <a:effectLst/>
                          <a:latin typeface="Fira Sans" panose="020B0503050000020004" pitchFamily="34" charset="0"/>
                        </a:rPr>
                        <a:t>Flags transactions carried out by fraudulent agents</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1292849810"/>
                  </a:ext>
                </a:extLst>
              </a:tr>
              <a:tr h="434340">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isFlaggedFraud</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tc>
                  <a:txBody>
                    <a:bodyPr/>
                    <a:lstStyle/>
                    <a:p>
                      <a:r>
                        <a:rPr lang="en-US" sz="1100" b="0" i="0" u="none" strike="noStrike" dirty="0">
                          <a:effectLst/>
                          <a:latin typeface="Fira Sans" panose="020B0503050000020004" pitchFamily="34" charset="0"/>
                        </a:rPr>
                        <a:t>Flags illegal attempts within the business model</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1398098732"/>
                  </a:ext>
                </a:extLst>
              </a:tr>
            </a:tbl>
          </a:graphicData>
        </a:graphic>
      </p:graphicFrame>
      <p:pic>
        <p:nvPicPr>
          <p:cNvPr id="4" name="Picture 3" descr="A screenshot of a computer">
            <a:extLst>
              <a:ext uri="{FF2B5EF4-FFF2-40B4-BE49-F238E27FC236}">
                <a16:creationId xmlns:a16="http://schemas.microsoft.com/office/drawing/2014/main" id="{038F6B39-D362-7540-C7FE-3781795E54EF}"/>
              </a:ext>
            </a:extLst>
          </p:cNvPr>
          <p:cNvPicPr>
            <a:picLocks noChangeAspect="1"/>
          </p:cNvPicPr>
          <p:nvPr/>
        </p:nvPicPr>
        <p:blipFill>
          <a:blip r:embed="rId3"/>
          <a:stretch>
            <a:fillRect/>
          </a:stretch>
        </p:blipFill>
        <p:spPr>
          <a:xfrm>
            <a:off x="1285706" y="568054"/>
            <a:ext cx="6572588" cy="1705063"/>
          </a:xfrm>
          <a:prstGeom prst="rect">
            <a:avLst/>
          </a:prstGeom>
        </p:spPr>
      </p:pic>
    </p:spTree>
    <p:extLst>
      <p:ext uri="{BB962C8B-B14F-4D97-AF65-F5344CB8AC3E}">
        <p14:creationId xmlns:p14="http://schemas.microsoft.com/office/powerpoint/2010/main" val="4087766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3"/>
        <p:cNvGrpSpPr/>
        <p:nvPr/>
      </p:nvGrpSpPr>
      <p:grpSpPr>
        <a:xfrm>
          <a:off x="0" y="0"/>
          <a:ext cx="0" cy="0"/>
          <a:chOff x="0" y="0"/>
          <a:chExt cx="0" cy="0"/>
        </a:xfrm>
      </p:grpSpPr>
      <p:sp>
        <p:nvSpPr>
          <p:cNvPr id="534" name="Google Shape;534;p55"/>
          <p:cNvSpPr/>
          <p:nvPr/>
        </p:nvSpPr>
        <p:spPr>
          <a:xfrm>
            <a:off x="478631" y="0"/>
            <a:ext cx="2436019" cy="2550320"/>
          </a:xfrm>
          <a:prstGeom prst="flowChartDocumen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35" name="Google Shape;535;p55"/>
          <p:cNvSpPr txBox="1"/>
          <p:nvPr/>
        </p:nvSpPr>
        <p:spPr>
          <a:xfrm>
            <a:off x="628650" y="128372"/>
            <a:ext cx="2130137" cy="1778361"/>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500"/>
              </a:spcAft>
              <a:buNone/>
            </a:pPr>
            <a:r>
              <a:rPr lang="en" sz="2400" b="1" i="0" u="none" strike="noStrike" cap="none" dirty="0">
                <a:solidFill>
                  <a:srgbClr val="FFFFFF"/>
                </a:solidFill>
                <a:latin typeface="Calibri"/>
                <a:ea typeface="Calibri"/>
                <a:cs typeface="Calibri"/>
                <a:sym typeface="Calibri"/>
              </a:rPr>
              <a:t>Data Facts and Pre-processing Observations</a:t>
            </a:r>
            <a:endParaRPr sz="2400" b="1" i="0" u="none" strike="noStrike" cap="none" dirty="0">
              <a:solidFill>
                <a:srgbClr val="FFFFFF"/>
              </a:solidFill>
              <a:latin typeface="Calibri"/>
              <a:ea typeface="Calibri"/>
              <a:cs typeface="Calibri"/>
              <a:sym typeface="Calibri"/>
            </a:endParaRPr>
          </a:p>
        </p:txBody>
      </p:sp>
      <p:sp>
        <p:nvSpPr>
          <p:cNvPr id="536" name="Google Shape;536;p55"/>
          <p:cNvSpPr/>
          <p:nvPr/>
        </p:nvSpPr>
        <p:spPr>
          <a:xfrm>
            <a:off x="3155156" y="479822"/>
            <a:ext cx="5510213" cy="819151"/>
          </a:xfrm>
          <a:prstGeom prst="rect">
            <a:avLst/>
          </a:prstGeom>
          <a:solidFill>
            <a:srgbClr val="D2DEEF"/>
          </a:solidFill>
          <a:ln>
            <a:noFill/>
          </a:ln>
        </p:spPr>
        <p:txBody>
          <a:bodyPr spcFirstLastPara="1" wrap="square" lIns="68575" tIns="34275" rIns="68575" bIns="34275" anchor="t" anchorCtr="0">
            <a:noAutofit/>
          </a:bodyPr>
          <a:lstStyle/>
          <a:p>
            <a:pPr marL="254000" marR="0" lvl="0" indent="-254000" algn="just" rtl="0">
              <a:lnSpc>
                <a:spcPct val="90000"/>
              </a:lnSpc>
              <a:spcBef>
                <a:spcPts val="0"/>
              </a:spcBef>
              <a:spcAft>
                <a:spcPts val="0"/>
              </a:spcAft>
              <a:buClr>
                <a:schemeClr val="dk1"/>
              </a:buClr>
              <a:buSzPts val="1800"/>
              <a:buFont typeface="Arial"/>
              <a:buChar char="•"/>
            </a:pPr>
            <a:r>
              <a:rPr lang="en-US" b="1" i="0" u="none" strike="noStrike" cap="none" dirty="0">
                <a:solidFill>
                  <a:schemeClr val="dk1"/>
                </a:solidFill>
                <a:latin typeface="Arial"/>
                <a:ea typeface="Arial"/>
                <a:cs typeface="Arial"/>
                <a:sym typeface="Arial"/>
              </a:rPr>
              <a:t>Scaled-down dataset from one month of African mobile money logs, excluding columns (</a:t>
            </a:r>
            <a:r>
              <a:rPr lang="en-US" b="1" i="0" u="none" strike="noStrike" cap="none" dirty="0" err="1">
                <a:solidFill>
                  <a:schemeClr val="dk1"/>
                </a:solidFill>
                <a:latin typeface="Arial"/>
                <a:ea typeface="Arial"/>
                <a:cs typeface="Arial"/>
                <a:sym typeface="Arial"/>
              </a:rPr>
              <a:t>oldbalanceOrg</a:t>
            </a:r>
            <a:r>
              <a:rPr lang="en-US" b="1" i="0" u="none" strike="noStrike" cap="none" dirty="0">
                <a:solidFill>
                  <a:schemeClr val="dk1"/>
                </a:solidFill>
                <a:latin typeface="Arial"/>
                <a:ea typeface="Arial"/>
                <a:cs typeface="Arial"/>
                <a:sym typeface="Arial"/>
              </a:rPr>
              <a:t>, </a:t>
            </a:r>
            <a:r>
              <a:rPr lang="en-US" b="1" i="0" u="none" strike="noStrike" cap="none" dirty="0" err="1">
                <a:solidFill>
                  <a:schemeClr val="dk1"/>
                </a:solidFill>
                <a:latin typeface="Arial"/>
                <a:ea typeface="Arial"/>
                <a:cs typeface="Arial"/>
                <a:sym typeface="Arial"/>
              </a:rPr>
              <a:t>newbalanceOrig</a:t>
            </a:r>
            <a:r>
              <a:rPr lang="en-US" b="1" i="0" u="none" strike="noStrike" cap="none" dirty="0">
                <a:solidFill>
                  <a:schemeClr val="dk1"/>
                </a:solidFill>
                <a:latin typeface="Arial"/>
                <a:ea typeface="Arial"/>
                <a:cs typeface="Arial"/>
                <a:sym typeface="Arial"/>
              </a:rPr>
              <a:t>, </a:t>
            </a:r>
            <a:r>
              <a:rPr lang="en-US" b="1" i="0" u="none" strike="noStrike" cap="none" dirty="0" err="1">
                <a:solidFill>
                  <a:schemeClr val="dk1"/>
                </a:solidFill>
                <a:latin typeface="Arial"/>
                <a:ea typeface="Arial"/>
                <a:cs typeface="Arial"/>
                <a:sym typeface="Arial"/>
              </a:rPr>
              <a:t>oldbalanceDest</a:t>
            </a:r>
            <a:r>
              <a:rPr lang="en-US" b="1" i="0" u="none" strike="noStrike" cap="none" dirty="0">
                <a:solidFill>
                  <a:schemeClr val="dk1"/>
                </a:solidFill>
                <a:latin typeface="Arial"/>
                <a:ea typeface="Arial"/>
                <a:cs typeface="Arial"/>
                <a:sym typeface="Arial"/>
              </a:rPr>
              <a:t>, </a:t>
            </a:r>
            <a:r>
              <a:rPr lang="en-US" b="1" i="0" u="none" strike="noStrike" cap="none" dirty="0" err="1">
                <a:solidFill>
                  <a:schemeClr val="dk1"/>
                </a:solidFill>
                <a:latin typeface="Arial"/>
                <a:ea typeface="Arial"/>
                <a:cs typeface="Arial"/>
                <a:sym typeface="Arial"/>
              </a:rPr>
              <a:t>newbalanceDest</a:t>
            </a:r>
            <a:r>
              <a:rPr lang="en-US" b="1" i="0" u="none" strike="noStrike" cap="none" dirty="0">
                <a:solidFill>
                  <a:schemeClr val="dk1"/>
                </a:solidFill>
                <a:latin typeface="Arial"/>
                <a:ea typeface="Arial"/>
                <a:cs typeface="Arial"/>
                <a:sym typeface="Arial"/>
              </a:rPr>
              <a:t>) for fraud detection due to canceled transactions</a:t>
            </a:r>
          </a:p>
        </p:txBody>
      </p:sp>
      <p:sp>
        <p:nvSpPr>
          <p:cNvPr id="537" name="Google Shape;537;p55"/>
          <p:cNvSpPr/>
          <p:nvPr/>
        </p:nvSpPr>
        <p:spPr>
          <a:xfrm>
            <a:off x="3155155" y="1407298"/>
            <a:ext cx="5510213" cy="654415"/>
          </a:xfrm>
          <a:prstGeom prst="rect">
            <a:avLst/>
          </a:prstGeom>
          <a:solidFill>
            <a:srgbClr val="D2DEEF"/>
          </a:solidFill>
          <a:ln>
            <a:noFill/>
          </a:ln>
        </p:spPr>
        <p:txBody>
          <a:bodyPr spcFirstLastPara="1" wrap="square" lIns="68575" tIns="34275" rIns="68575" bIns="34275" anchor="t" anchorCtr="0">
            <a:noAutofit/>
          </a:bodyPr>
          <a:lstStyle/>
          <a:p>
            <a:pPr marL="254000" marR="0" lvl="0" indent="-254000" algn="l" rtl="0">
              <a:lnSpc>
                <a:spcPct val="90000"/>
              </a:lnSpc>
              <a:spcBef>
                <a:spcPts val="0"/>
              </a:spcBef>
              <a:spcAft>
                <a:spcPts val="0"/>
              </a:spcAft>
              <a:buClr>
                <a:schemeClr val="dk1"/>
              </a:buClr>
              <a:buSzPts val="1800"/>
              <a:buFont typeface="Arial"/>
              <a:buChar char="•"/>
            </a:pPr>
            <a:r>
              <a:rPr lang="en" b="1" i="0" u="none" strike="noStrike" cap="none" dirty="0">
                <a:solidFill>
                  <a:schemeClr val="dk1"/>
                </a:solidFill>
                <a:latin typeface="Arial"/>
                <a:ea typeface="Arial"/>
                <a:cs typeface="Arial"/>
                <a:sym typeface="Arial"/>
              </a:rPr>
              <a:t>DataFrame Dimensions: (~6.3M rows, 11 columns), no immediate missing values, caution regarding potential proxies like 0</a:t>
            </a:r>
            <a:endParaRPr b="1" i="0" u="none" strike="noStrike" cap="none" dirty="0">
              <a:solidFill>
                <a:schemeClr val="dk1"/>
              </a:solidFill>
              <a:latin typeface="Arial"/>
              <a:ea typeface="Arial"/>
              <a:cs typeface="Arial"/>
              <a:sym typeface="Arial"/>
            </a:endParaRPr>
          </a:p>
        </p:txBody>
      </p:sp>
      <p:sp>
        <p:nvSpPr>
          <p:cNvPr id="538" name="Google Shape;538;p55"/>
          <p:cNvSpPr/>
          <p:nvPr/>
        </p:nvSpPr>
        <p:spPr>
          <a:xfrm>
            <a:off x="3155154" y="2197614"/>
            <a:ext cx="5510213" cy="489908"/>
          </a:xfrm>
          <a:prstGeom prst="rect">
            <a:avLst/>
          </a:prstGeom>
          <a:solidFill>
            <a:srgbClr val="D2DEEF"/>
          </a:solidFill>
          <a:ln>
            <a:noFill/>
          </a:ln>
        </p:spPr>
        <p:txBody>
          <a:bodyPr spcFirstLastPara="1" wrap="square" lIns="68575" tIns="34275" rIns="68575" bIns="34275" anchor="t" anchorCtr="0">
            <a:noAutofit/>
          </a:bodyPr>
          <a:lstStyle/>
          <a:p>
            <a:pPr marL="254000" marR="0" lvl="0" indent="-260350" algn="l" rtl="0">
              <a:lnSpc>
                <a:spcPct val="90000"/>
              </a:lnSpc>
              <a:spcBef>
                <a:spcPts val="0"/>
              </a:spcBef>
              <a:spcAft>
                <a:spcPts val="0"/>
              </a:spcAft>
              <a:buClr>
                <a:schemeClr val="dk1"/>
              </a:buClr>
              <a:buSzPts val="1700"/>
              <a:buFont typeface="Arial"/>
              <a:buChar char="•"/>
            </a:pPr>
            <a:r>
              <a:rPr lang="en" b="1" i="0" u="none" strike="noStrike" cap="none" dirty="0">
                <a:solidFill>
                  <a:schemeClr val="dk1"/>
                </a:solidFill>
                <a:latin typeface="Arial"/>
                <a:ea typeface="Arial"/>
                <a:cs typeface="Arial"/>
                <a:sym typeface="Arial"/>
              </a:rPr>
              <a:t>Data Quality Check: Vital for resource optimization, integrity, and accuracy; identified and removed 0 duplicates</a:t>
            </a:r>
            <a:endParaRPr b="1" i="0" u="none" strike="noStrike" cap="none" dirty="0">
              <a:solidFill>
                <a:schemeClr val="dk1"/>
              </a:solidFill>
              <a:latin typeface="Arial"/>
              <a:ea typeface="Arial"/>
              <a:cs typeface="Arial"/>
              <a:sym typeface="Arial"/>
            </a:endParaRPr>
          </a:p>
        </p:txBody>
      </p:sp>
      <p:sp>
        <p:nvSpPr>
          <p:cNvPr id="539" name="Google Shape;539;p55"/>
          <p:cNvSpPr/>
          <p:nvPr/>
        </p:nvSpPr>
        <p:spPr>
          <a:xfrm>
            <a:off x="3155153" y="2823423"/>
            <a:ext cx="5510213" cy="762740"/>
          </a:xfrm>
          <a:prstGeom prst="rect">
            <a:avLst/>
          </a:prstGeom>
          <a:solidFill>
            <a:srgbClr val="D2DEEF"/>
          </a:solidFill>
          <a:ln>
            <a:noFill/>
          </a:ln>
        </p:spPr>
        <p:txBody>
          <a:bodyPr spcFirstLastPara="1" wrap="square" lIns="68575" tIns="34275" rIns="68575" bIns="34275" anchor="t" anchorCtr="0">
            <a:noAutofit/>
          </a:bodyPr>
          <a:lstStyle/>
          <a:p>
            <a:pPr marL="254000" marR="0" lvl="0" indent="-254000" algn="just" rtl="0">
              <a:lnSpc>
                <a:spcPct val="90000"/>
              </a:lnSpc>
              <a:spcBef>
                <a:spcPts val="0"/>
              </a:spcBef>
              <a:spcAft>
                <a:spcPts val="0"/>
              </a:spcAft>
              <a:buClr>
                <a:schemeClr val="dk1"/>
              </a:buClr>
              <a:buSzPts val="1800"/>
              <a:buFont typeface="Arial"/>
              <a:buChar char="•"/>
            </a:pPr>
            <a:r>
              <a:rPr lang="en" b="1" i="0" u="none" strike="noStrike" cap="none" dirty="0">
                <a:solidFill>
                  <a:schemeClr val="dk1"/>
                </a:solidFill>
                <a:latin typeface="Arial"/>
                <a:ea typeface="Arial"/>
                <a:cs typeface="Arial"/>
                <a:sym typeface="Arial"/>
              </a:rPr>
              <a:t>Proxy Values Caution: Despite no apparent missing values, acknowledge potential presence of proxies, like numerical values such as 0, for further exploration</a:t>
            </a:r>
            <a:endParaRPr b="1" i="0" u="none" strike="noStrike" cap="none" dirty="0">
              <a:solidFill>
                <a:schemeClr val="dk1"/>
              </a:solidFill>
              <a:latin typeface="Arial"/>
              <a:ea typeface="Arial"/>
              <a:cs typeface="Arial"/>
              <a:sym typeface="Arial"/>
            </a:endParaRPr>
          </a:p>
        </p:txBody>
      </p:sp>
      <p:sp>
        <p:nvSpPr>
          <p:cNvPr id="2" name="Google Shape;539;p55">
            <a:extLst>
              <a:ext uri="{FF2B5EF4-FFF2-40B4-BE49-F238E27FC236}">
                <a16:creationId xmlns:a16="http://schemas.microsoft.com/office/drawing/2014/main" id="{997A13ED-6C54-3A2D-6D8D-8A6F7A7A29A8}"/>
              </a:ext>
            </a:extLst>
          </p:cNvPr>
          <p:cNvSpPr/>
          <p:nvPr/>
        </p:nvSpPr>
        <p:spPr>
          <a:xfrm>
            <a:off x="3155152" y="3727836"/>
            <a:ext cx="5510213" cy="1223726"/>
          </a:xfrm>
          <a:prstGeom prst="rect">
            <a:avLst/>
          </a:prstGeom>
          <a:solidFill>
            <a:srgbClr val="D2DEEF"/>
          </a:solidFill>
          <a:ln>
            <a:noFill/>
          </a:ln>
        </p:spPr>
        <p:txBody>
          <a:bodyPr spcFirstLastPara="1" wrap="square" lIns="68575" tIns="34275" rIns="68575" bIns="34275" anchor="t" anchorCtr="0">
            <a:noAutofit/>
          </a:bodyPr>
          <a:lstStyle/>
          <a:p>
            <a:pPr marL="254000" marR="0" lvl="0" indent="-254000" algn="just" rtl="0">
              <a:lnSpc>
                <a:spcPct val="90000"/>
              </a:lnSpc>
              <a:spcBef>
                <a:spcPts val="0"/>
              </a:spcBef>
              <a:spcAft>
                <a:spcPts val="0"/>
              </a:spcAft>
              <a:buClr>
                <a:schemeClr val="dk1"/>
              </a:buClr>
              <a:buSzPts val="1800"/>
              <a:buFont typeface="Arial"/>
              <a:buChar char="•"/>
            </a:pPr>
            <a:r>
              <a:rPr lang="en-US" b="1" dirty="0">
                <a:solidFill>
                  <a:schemeClr val="dk1"/>
                </a:solidFill>
              </a:rPr>
              <a:t>The dataset's severe imbalance (0.3% fraudulent transactions) requires careful handling to prevent bias toward genuine transactions. We address this using ensemble techniques like bagging or boosting algorithms to effectively manage class imbalance in training machine learning models.</a:t>
            </a:r>
            <a:endParaRPr b="1"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4;p13">
            <a:extLst>
              <a:ext uri="{FF2B5EF4-FFF2-40B4-BE49-F238E27FC236}">
                <a16:creationId xmlns:a16="http://schemas.microsoft.com/office/drawing/2014/main" id="{268A3CE1-6A26-BD8F-7AC3-B9D4909E7F25}"/>
              </a:ext>
            </a:extLst>
          </p:cNvPr>
          <p:cNvSpPr txBox="1"/>
          <p:nvPr/>
        </p:nvSpPr>
        <p:spPr>
          <a:xfrm>
            <a:off x="0" y="160529"/>
            <a:ext cx="9144000"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Examining Fraud Patterns: Unveiling Insights and Feature Assessment</a:t>
            </a:r>
          </a:p>
        </p:txBody>
      </p:sp>
      <p:cxnSp>
        <p:nvCxnSpPr>
          <p:cNvPr id="8" name="Straight Connector 7">
            <a:extLst>
              <a:ext uri="{FF2B5EF4-FFF2-40B4-BE49-F238E27FC236}">
                <a16:creationId xmlns:a16="http://schemas.microsoft.com/office/drawing/2014/main" id="{D5250550-7F72-6E3A-51C4-9C1F6F8C6339}"/>
              </a:ext>
            </a:extLst>
          </p:cNvPr>
          <p:cNvCxnSpPr>
            <a:stCxn id="6" idx="2"/>
          </p:cNvCxnSpPr>
          <p:nvPr/>
        </p:nvCxnSpPr>
        <p:spPr>
          <a:xfrm>
            <a:off x="4572000" y="677826"/>
            <a:ext cx="0" cy="414563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1B4CD4-237C-2F1A-E94D-4267E7FB8FD1}"/>
              </a:ext>
            </a:extLst>
          </p:cNvPr>
          <p:cNvSpPr txBox="1"/>
          <p:nvPr/>
        </p:nvSpPr>
        <p:spPr>
          <a:xfrm>
            <a:off x="198989" y="3178331"/>
            <a:ext cx="4167942" cy="1869743"/>
          </a:xfrm>
          <a:prstGeom prst="rect">
            <a:avLst/>
          </a:prstGeom>
          <a:solidFill>
            <a:srgbClr val="FFFFFF"/>
          </a:solidFill>
          <a:ln>
            <a:solidFill>
              <a:srgbClr val="597B7C"/>
            </a:solidFill>
          </a:ln>
        </p:spPr>
        <p:txBody>
          <a:bodyPr wrap="square" rtlCol="0">
            <a:spAutoFit/>
          </a:bodyPr>
          <a:lstStyle/>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Fraudulent Transaction Types:</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Identified Types: </a:t>
            </a:r>
            <a:r>
              <a:rPr lang="en-US" sz="1050" b="1" i="1" kern="1200" dirty="0">
                <a:solidFill>
                  <a:srgbClr val="374151"/>
                </a:solidFill>
                <a:latin typeface="Fira Sans" panose="020B0503050000020004" pitchFamily="34" charset="0"/>
                <a:ea typeface="+mn-ea"/>
                <a:cs typeface="+mn-cs"/>
              </a:rPr>
              <a:t>'TRANSFER</a:t>
            </a:r>
            <a:r>
              <a:rPr lang="en-US" sz="1050" kern="1200" dirty="0">
                <a:solidFill>
                  <a:srgbClr val="374151"/>
                </a:solidFill>
                <a:latin typeface="Fira Sans" panose="020B0503050000020004" pitchFamily="34" charset="0"/>
                <a:ea typeface="+mn-ea"/>
                <a:cs typeface="+mn-cs"/>
              </a:rPr>
              <a:t>' and </a:t>
            </a:r>
            <a:r>
              <a:rPr lang="en-US" sz="1050" b="1" i="1" kern="1200" dirty="0">
                <a:solidFill>
                  <a:srgbClr val="374151"/>
                </a:solidFill>
                <a:latin typeface="Fira Sans" panose="020B0503050000020004" pitchFamily="34" charset="0"/>
                <a:ea typeface="+mn-ea"/>
                <a:cs typeface="+mn-cs"/>
              </a:rPr>
              <a:t>'CASH_OUT</a:t>
            </a:r>
            <a:r>
              <a:rPr lang="en-US" sz="1050" kern="1200" dirty="0">
                <a:solidFill>
                  <a:srgbClr val="374151"/>
                </a:solidFill>
                <a:latin typeface="Fira Sans" panose="020B0503050000020004" pitchFamily="34" charset="0"/>
                <a:ea typeface="+mn-ea"/>
                <a:cs typeface="+mn-cs"/>
              </a:rPr>
              <a:t>'.</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Observation: Fraud detected in both types.</a:t>
            </a:r>
          </a:p>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Instances of Fraud:</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Fraudulent TRANSFERs: </a:t>
            </a:r>
            <a:r>
              <a:rPr lang="en-US" sz="1050" b="1" kern="1200" dirty="0">
                <a:solidFill>
                  <a:srgbClr val="374151"/>
                </a:solidFill>
                <a:latin typeface="Fira Sans" panose="020B0503050000020004" pitchFamily="34" charset="0"/>
                <a:ea typeface="+mn-ea"/>
                <a:cs typeface="+mn-cs"/>
              </a:rPr>
              <a:t>4,097</a:t>
            </a:r>
            <a:r>
              <a:rPr lang="en-US" sz="1050" kern="1200" dirty="0">
                <a:solidFill>
                  <a:srgbClr val="374151"/>
                </a:solidFill>
                <a:latin typeface="Fira Sans" panose="020B0503050000020004" pitchFamily="34" charset="0"/>
                <a:ea typeface="+mn-ea"/>
                <a:cs typeface="+mn-cs"/>
              </a:rPr>
              <a:t> instances.</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Fraudulent CASH_OUTs: </a:t>
            </a:r>
            <a:r>
              <a:rPr lang="en-US" sz="1050" b="1" kern="1200" dirty="0">
                <a:solidFill>
                  <a:srgbClr val="374151"/>
                </a:solidFill>
                <a:latin typeface="Fira Sans" panose="020B0503050000020004" pitchFamily="34" charset="0"/>
                <a:ea typeface="+mn-ea"/>
                <a:cs typeface="+mn-cs"/>
              </a:rPr>
              <a:t>4,116</a:t>
            </a:r>
            <a:r>
              <a:rPr lang="en-US" sz="1050" kern="1200" dirty="0">
                <a:solidFill>
                  <a:srgbClr val="374151"/>
                </a:solidFill>
                <a:latin typeface="Fira Sans" panose="020B0503050000020004" pitchFamily="34" charset="0"/>
                <a:ea typeface="+mn-ea"/>
                <a:cs typeface="+mn-cs"/>
              </a:rPr>
              <a:t> instances.</a:t>
            </a:r>
          </a:p>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Fraud Distribution Among Transaction Types:</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Investigation Result: Fraud detected in only </a:t>
            </a:r>
            <a:r>
              <a:rPr lang="en-US" sz="1050" b="1" i="1" kern="1200" dirty="0">
                <a:solidFill>
                  <a:srgbClr val="374151"/>
                </a:solidFill>
                <a:latin typeface="Fira Sans" panose="020B0503050000020004" pitchFamily="34" charset="0"/>
                <a:ea typeface="+mn-ea"/>
                <a:cs typeface="+mn-cs"/>
              </a:rPr>
              <a:t>'TRANSFER</a:t>
            </a:r>
            <a:r>
              <a:rPr lang="en-US" sz="1050" kern="1200" dirty="0">
                <a:solidFill>
                  <a:srgbClr val="374151"/>
                </a:solidFill>
                <a:latin typeface="Fira Sans" panose="020B0503050000020004" pitchFamily="34" charset="0"/>
                <a:ea typeface="+mn-ea"/>
                <a:cs typeface="+mn-cs"/>
              </a:rPr>
              <a:t>' and </a:t>
            </a:r>
            <a:r>
              <a:rPr lang="en-US" sz="1050" b="1" i="1" kern="1200" dirty="0">
                <a:solidFill>
                  <a:srgbClr val="374151"/>
                </a:solidFill>
                <a:latin typeface="Fira Sans" panose="020B0503050000020004" pitchFamily="34" charset="0"/>
                <a:ea typeface="+mn-ea"/>
                <a:cs typeface="+mn-cs"/>
              </a:rPr>
              <a:t>'CASH_OUT</a:t>
            </a:r>
            <a:r>
              <a:rPr lang="en-US" sz="1050" kern="1200" dirty="0">
                <a:solidFill>
                  <a:srgbClr val="374151"/>
                </a:solidFill>
                <a:latin typeface="Fira Sans" panose="020B0503050000020004" pitchFamily="34" charset="0"/>
                <a:ea typeface="+mn-ea"/>
                <a:cs typeface="+mn-cs"/>
              </a:rPr>
              <a:t>'.</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Notable Finding: Similar number of fraudulent instances in both types.</a:t>
            </a:r>
          </a:p>
        </p:txBody>
      </p:sp>
      <p:pic>
        <p:nvPicPr>
          <p:cNvPr id="2" name="Content Placeholder 4">
            <a:extLst>
              <a:ext uri="{FF2B5EF4-FFF2-40B4-BE49-F238E27FC236}">
                <a16:creationId xmlns:a16="http://schemas.microsoft.com/office/drawing/2014/main" id="{E174CCFA-9B14-3B3B-09F6-6EA1C918A6E1}"/>
              </a:ext>
            </a:extLst>
          </p:cNvPr>
          <p:cNvPicPr>
            <a:picLocks noChangeAspect="1"/>
          </p:cNvPicPr>
          <p:nvPr/>
        </p:nvPicPr>
        <p:blipFill>
          <a:blip r:embed="rId2"/>
          <a:stretch>
            <a:fillRect/>
          </a:stretch>
        </p:blipFill>
        <p:spPr>
          <a:xfrm>
            <a:off x="202029" y="677825"/>
            <a:ext cx="4167942" cy="2367453"/>
          </a:xfrm>
          <a:prstGeom prst="rect">
            <a:avLst/>
          </a:prstGeom>
        </p:spPr>
      </p:pic>
      <p:pic>
        <p:nvPicPr>
          <p:cNvPr id="3" name="Content Placeholder 4" descr="A graph of a bar">
            <a:extLst>
              <a:ext uri="{FF2B5EF4-FFF2-40B4-BE49-F238E27FC236}">
                <a16:creationId xmlns:a16="http://schemas.microsoft.com/office/drawing/2014/main" id="{4E66B8C3-C818-AE7E-65C5-E849768274C6}"/>
              </a:ext>
            </a:extLst>
          </p:cNvPr>
          <p:cNvPicPr>
            <a:picLocks noChangeAspect="1"/>
          </p:cNvPicPr>
          <p:nvPr/>
        </p:nvPicPr>
        <p:blipFill>
          <a:blip r:embed="rId3"/>
          <a:stretch>
            <a:fillRect/>
          </a:stretch>
        </p:blipFill>
        <p:spPr>
          <a:xfrm>
            <a:off x="4774029" y="677826"/>
            <a:ext cx="4167934" cy="2293975"/>
          </a:xfrm>
          <a:prstGeom prst="rect">
            <a:avLst/>
          </a:prstGeom>
        </p:spPr>
      </p:pic>
      <p:sp>
        <p:nvSpPr>
          <p:cNvPr id="4" name="TextBox 3">
            <a:extLst>
              <a:ext uri="{FF2B5EF4-FFF2-40B4-BE49-F238E27FC236}">
                <a16:creationId xmlns:a16="http://schemas.microsoft.com/office/drawing/2014/main" id="{8526FE27-F320-E7D9-CAC8-7F4FCF8BF9F0}"/>
              </a:ext>
            </a:extLst>
          </p:cNvPr>
          <p:cNvSpPr txBox="1"/>
          <p:nvPr/>
        </p:nvSpPr>
        <p:spPr>
          <a:xfrm>
            <a:off x="4774029" y="3172590"/>
            <a:ext cx="4167942" cy="1869743"/>
          </a:xfrm>
          <a:prstGeom prst="rect">
            <a:avLst/>
          </a:prstGeom>
          <a:solidFill>
            <a:srgbClr val="FFFFFF"/>
          </a:solidFill>
          <a:ln>
            <a:solidFill>
              <a:srgbClr val="597B7C"/>
            </a:solidFill>
          </a:ln>
        </p:spPr>
        <p:txBody>
          <a:bodyPr wrap="square" rtlCol="0">
            <a:spAutoFit/>
          </a:bodyPr>
          <a:lstStyle/>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a:t>
            </a:r>
            <a:r>
              <a:rPr lang="en-US" sz="1050" b="1" kern="1200" dirty="0" err="1">
                <a:solidFill>
                  <a:srgbClr val="374151"/>
                </a:solidFill>
                <a:latin typeface="Fira Sans" panose="020B0503050000020004" pitchFamily="34" charset="0"/>
                <a:ea typeface="+mn-ea"/>
                <a:cs typeface="+mn-cs"/>
              </a:rPr>
              <a:t>isFlaggedFraud</a:t>
            </a:r>
            <a:r>
              <a:rPr lang="en-US" sz="1050" b="1" kern="1200" dirty="0">
                <a:solidFill>
                  <a:srgbClr val="374151"/>
                </a:solidFill>
                <a:latin typeface="Fira Sans" panose="020B0503050000020004" pitchFamily="34" charset="0"/>
                <a:ea typeface="+mn-ea"/>
                <a:cs typeface="+mn-cs"/>
              </a:rPr>
              <a:t>" Feature Analysis:</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Occurrence: Set in only 16 instances.</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Arbitrary Setting: Appears arbitrary or unrelated to any meaningful pattern.</a:t>
            </a:r>
          </a:p>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Correlation with "</a:t>
            </a:r>
            <a:r>
              <a:rPr lang="en-US" sz="1050" b="1" kern="1200" dirty="0" err="1">
                <a:solidFill>
                  <a:srgbClr val="374151"/>
                </a:solidFill>
                <a:latin typeface="Fira Sans" panose="020B0503050000020004" pitchFamily="34" charset="0"/>
                <a:ea typeface="+mn-ea"/>
                <a:cs typeface="+mn-cs"/>
              </a:rPr>
              <a:t>isFraud</a:t>
            </a:r>
            <a:r>
              <a:rPr lang="en-US" sz="1050" b="1" kern="1200" dirty="0">
                <a:solidFill>
                  <a:srgbClr val="374151"/>
                </a:solidFill>
                <a:latin typeface="Fira Sans" panose="020B0503050000020004" pitchFamily="34" charset="0"/>
                <a:ea typeface="+mn-ea"/>
                <a:cs typeface="+mn-cs"/>
              </a:rPr>
              <a:t>":</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Relationship: "</a:t>
            </a:r>
            <a:r>
              <a:rPr lang="en-US" sz="1050" kern="1200" dirty="0" err="1">
                <a:solidFill>
                  <a:srgbClr val="374151"/>
                </a:solidFill>
                <a:latin typeface="Fira Sans" panose="020B0503050000020004" pitchFamily="34" charset="0"/>
                <a:ea typeface="+mn-ea"/>
                <a:cs typeface="+mn-cs"/>
              </a:rPr>
              <a:t>isFraud</a:t>
            </a:r>
            <a:r>
              <a:rPr lang="en-US" sz="1050" kern="1200" dirty="0">
                <a:solidFill>
                  <a:srgbClr val="374151"/>
                </a:solidFill>
                <a:latin typeface="Fira Sans" panose="020B0503050000020004" pitchFamily="34" charset="0"/>
                <a:ea typeface="+mn-ea"/>
                <a:cs typeface="+mn-cs"/>
              </a:rPr>
              <a:t>" is always set when "</a:t>
            </a:r>
            <a:r>
              <a:rPr lang="en-US" sz="1050" kern="1200" dirty="0" err="1">
                <a:solidFill>
                  <a:srgbClr val="374151"/>
                </a:solidFill>
                <a:latin typeface="Fira Sans" panose="020B0503050000020004" pitchFamily="34" charset="0"/>
                <a:ea typeface="+mn-ea"/>
                <a:cs typeface="+mn-cs"/>
              </a:rPr>
              <a:t>isFlaggedFraud</a:t>
            </a:r>
            <a:r>
              <a:rPr lang="en-US" sz="1050" kern="1200" dirty="0">
                <a:solidFill>
                  <a:srgbClr val="374151"/>
                </a:solidFill>
                <a:latin typeface="Fira Sans" panose="020B0503050000020004" pitchFamily="34" charset="0"/>
                <a:ea typeface="+mn-ea"/>
                <a:cs typeface="+mn-cs"/>
              </a:rPr>
              <a:t>" is set.</a:t>
            </a:r>
          </a:p>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Feature Recommendation:</a:t>
            </a:r>
          </a:p>
          <a:p>
            <a:pPr marL="557213" lvl="1" indent="-214313" defTabSz="685800">
              <a:buClrTx/>
              <a:buFont typeface="Arial" panose="020B0604020202020204" pitchFamily="34" charset="0"/>
              <a:buChar char="•"/>
            </a:pPr>
            <a:r>
              <a:rPr lang="en-US" sz="1050" kern="1200" dirty="0">
                <a:solidFill>
                  <a:srgbClr val="0F0F0F"/>
                </a:solidFill>
                <a:latin typeface="Fira Sans" panose="020B0503050000020004" pitchFamily="34" charset="0"/>
                <a:ea typeface="+mn-ea"/>
                <a:cs typeface="+mn-cs"/>
              </a:rPr>
              <a:t>Due to infrequent and insignificant occurrences, consider discarding "</a:t>
            </a:r>
            <a:r>
              <a:rPr lang="en-US" sz="1050" kern="1200" dirty="0" err="1">
                <a:solidFill>
                  <a:srgbClr val="0F0F0F"/>
                </a:solidFill>
                <a:latin typeface="Fira Sans" panose="020B0503050000020004" pitchFamily="34" charset="0"/>
                <a:ea typeface="+mn-ea"/>
                <a:cs typeface="+mn-cs"/>
              </a:rPr>
              <a:t>isFlaggedFraud</a:t>
            </a:r>
            <a:r>
              <a:rPr lang="en-US" sz="1050" kern="1200" dirty="0">
                <a:solidFill>
                  <a:srgbClr val="0F0F0F"/>
                </a:solidFill>
                <a:latin typeface="Fira Sans" panose="020B0503050000020004" pitchFamily="34" charset="0"/>
                <a:ea typeface="+mn-ea"/>
                <a:cs typeface="+mn-cs"/>
              </a:rPr>
              <a:t>" from the dataset without losing valuable information</a:t>
            </a:r>
            <a:endParaRPr lang="en-US" sz="1050" kern="1200" dirty="0">
              <a:solidFill>
                <a:srgbClr val="374151"/>
              </a:solidFill>
              <a:latin typeface="Fira Sans" panose="020B0503050000020004" pitchFamily="34" charset="0"/>
              <a:ea typeface="+mn-ea"/>
              <a:cs typeface="+mn-cs"/>
            </a:endParaRPr>
          </a:p>
        </p:txBody>
      </p:sp>
    </p:spTree>
    <p:extLst>
      <p:ext uri="{BB962C8B-B14F-4D97-AF65-F5344CB8AC3E}">
        <p14:creationId xmlns:p14="http://schemas.microsoft.com/office/powerpoint/2010/main" val="2382601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7"/>
          <p:cNvSpPr txBox="1"/>
          <p:nvPr/>
        </p:nvSpPr>
        <p:spPr>
          <a:xfrm>
            <a:off x="0" y="160528"/>
            <a:ext cx="9144000" cy="51729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151631"/>
              </a:buClr>
              <a:buSzPts val="1800"/>
              <a:buFont typeface="Poppins"/>
              <a:buNone/>
            </a:pPr>
            <a:r>
              <a:rPr lang="en" sz="1800" b="1" i="0" u="none" strike="noStrike" cap="none" dirty="0">
                <a:solidFill>
                  <a:srgbClr val="151631"/>
                </a:solidFill>
                <a:latin typeface="Poppins"/>
                <a:ea typeface="Poppins"/>
                <a:cs typeface="Poppins"/>
                <a:sym typeface="Poppins"/>
              </a:rPr>
              <a:t>Data Preprocessing for Fraud Detection: </a:t>
            </a:r>
            <a:r>
              <a:rPr lang="en" sz="1800" b="1" i="1" u="none" strike="noStrike" cap="none" dirty="0">
                <a:solidFill>
                  <a:srgbClr val="151631"/>
                </a:solidFill>
                <a:latin typeface="Poppins"/>
                <a:ea typeface="Poppins"/>
                <a:cs typeface="Poppins"/>
                <a:sym typeface="Poppins"/>
              </a:rPr>
              <a:t>Cleaning, Transforming &amp; Encoding</a:t>
            </a:r>
            <a:endParaRPr sz="1100" i="1" dirty="0"/>
          </a:p>
        </p:txBody>
      </p:sp>
      <p:sp>
        <p:nvSpPr>
          <p:cNvPr id="558" name="Google Shape;558;p57"/>
          <p:cNvSpPr/>
          <p:nvPr/>
        </p:nvSpPr>
        <p:spPr>
          <a:xfrm>
            <a:off x="515615" y="1048670"/>
            <a:ext cx="2125838" cy="619682"/>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n" sz="1200" b="1" i="0" u="none" strike="noStrike" cap="none" dirty="0">
                <a:solidFill>
                  <a:srgbClr val="FFFFFF"/>
                </a:solidFill>
                <a:latin typeface="Arial"/>
                <a:ea typeface="Arial"/>
                <a:cs typeface="Arial"/>
                <a:sym typeface="Arial"/>
              </a:rPr>
              <a:t>Conducting Data Cleaning</a:t>
            </a:r>
            <a:endParaRPr sz="1200" b="1" i="0" u="none" strike="noStrike" cap="none" dirty="0">
              <a:solidFill>
                <a:srgbClr val="FFFFFF"/>
              </a:solidFill>
              <a:latin typeface="Arial"/>
              <a:ea typeface="Arial"/>
              <a:cs typeface="Arial"/>
              <a:sym typeface="Arial"/>
            </a:endParaRPr>
          </a:p>
        </p:txBody>
      </p:sp>
      <p:sp>
        <p:nvSpPr>
          <p:cNvPr id="559" name="Google Shape;559;p57"/>
          <p:cNvSpPr/>
          <p:nvPr/>
        </p:nvSpPr>
        <p:spPr>
          <a:xfrm>
            <a:off x="515472" y="1866401"/>
            <a:ext cx="2125838" cy="619682"/>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Separating Target Variable</a:t>
            </a:r>
            <a:endParaRPr sz="1200" b="1" i="0" u="none" strike="noStrike" cap="none">
              <a:solidFill>
                <a:srgbClr val="FFFFFF"/>
              </a:solidFill>
              <a:latin typeface="Arial"/>
              <a:ea typeface="Arial"/>
              <a:cs typeface="Arial"/>
              <a:sym typeface="Arial"/>
            </a:endParaRPr>
          </a:p>
        </p:txBody>
      </p:sp>
      <p:sp>
        <p:nvSpPr>
          <p:cNvPr id="560" name="Google Shape;560;p57"/>
          <p:cNvSpPr/>
          <p:nvPr/>
        </p:nvSpPr>
        <p:spPr>
          <a:xfrm>
            <a:off x="515472" y="2702648"/>
            <a:ext cx="2125838" cy="619682"/>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Removing Irrelevant Columns</a:t>
            </a:r>
            <a:endParaRPr sz="1200" b="1" i="0" u="none" strike="noStrike" cap="none">
              <a:solidFill>
                <a:srgbClr val="FFFFFF"/>
              </a:solidFill>
              <a:latin typeface="Arial"/>
              <a:ea typeface="Arial"/>
              <a:cs typeface="Arial"/>
              <a:sym typeface="Arial"/>
            </a:endParaRPr>
          </a:p>
        </p:txBody>
      </p:sp>
      <p:sp>
        <p:nvSpPr>
          <p:cNvPr id="561" name="Google Shape;561;p57"/>
          <p:cNvSpPr/>
          <p:nvPr/>
        </p:nvSpPr>
        <p:spPr>
          <a:xfrm>
            <a:off x="3253740" y="1047374"/>
            <a:ext cx="5631180" cy="620979"/>
          </a:xfrm>
          <a:prstGeom prst="rect">
            <a:avLst/>
          </a:prstGeom>
          <a:solidFill>
            <a:srgbClr val="C8D2D6"/>
          </a:solid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374151"/>
              </a:buClr>
              <a:buSzPts val="1200"/>
              <a:buFont typeface="Arial"/>
              <a:buChar char="•"/>
            </a:pPr>
            <a:r>
              <a:rPr lang="en" sz="1200" b="1" i="0" u="none" strike="noStrike" cap="none" dirty="0">
                <a:solidFill>
                  <a:srgbClr val="374151"/>
                </a:solidFill>
                <a:latin typeface="Arial"/>
                <a:ea typeface="Arial"/>
                <a:cs typeface="Arial"/>
                <a:sym typeface="Arial"/>
              </a:rPr>
              <a:t>Selection Focus: Choosing rows where the transaction type is either 'TRANSFER' or 'CASH_OUT,' typically associated with fraud</a:t>
            </a:r>
            <a:endParaRPr sz="1100" dirty="0"/>
          </a:p>
        </p:txBody>
      </p:sp>
      <p:sp>
        <p:nvSpPr>
          <p:cNvPr id="562" name="Google Shape;562;p57"/>
          <p:cNvSpPr/>
          <p:nvPr/>
        </p:nvSpPr>
        <p:spPr>
          <a:xfrm>
            <a:off x="3253740" y="1866401"/>
            <a:ext cx="5631180" cy="620979"/>
          </a:xfrm>
          <a:prstGeom prst="rect">
            <a:avLst/>
          </a:prstGeom>
          <a:solidFill>
            <a:srgbClr val="C8D2D6"/>
          </a:solid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374151"/>
              </a:buClr>
              <a:buSzPts val="1200"/>
              <a:buFont typeface="Arial"/>
              <a:buChar char="•"/>
            </a:pPr>
            <a:r>
              <a:rPr lang="en" sz="1200" b="1" i="0" u="none" strike="noStrike" cap="none" dirty="0">
                <a:solidFill>
                  <a:srgbClr val="374151"/>
                </a:solidFill>
                <a:latin typeface="Arial"/>
                <a:ea typeface="Arial"/>
                <a:cs typeface="Arial"/>
                <a:sym typeface="Arial"/>
              </a:rPr>
              <a:t>Isolating 'isFraud' as the target variable from the features</a:t>
            </a:r>
            <a:endParaRPr sz="1200" b="1" i="0" u="none" strike="noStrike" cap="none" dirty="0">
              <a:solidFill>
                <a:srgbClr val="374151"/>
              </a:solidFill>
              <a:latin typeface="Arial"/>
              <a:ea typeface="Arial"/>
              <a:cs typeface="Arial"/>
              <a:sym typeface="Arial"/>
            </a:endParaRPr>
          </a:p>
        </p:txBody>
      </p:sp>
      <p:sp>
        <p:nvSpPr>
          <p:cNvPr id="563" name="Google Shape;563;p57"/>
          <p:cNvSpPr/>
          <p:nvPr/>
        </p:nvSpPr>
        <p:spPr>
          <a:xfrm>
            <a:off x="3253740" y="2702648"/>
            <a:ext cx="5631180" cy="620979"/>
          </a:xfrm>
          <a:prstGeom prst="rect">
            <a:avLst/>
          </a:prstGeom>
          <a:solidFill>
            <a:srgbClr val="C8D2D6"/>
          </a:solid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374151"/>
              </a:buClr>
              <a:buSzPts val="1200"/>
              <a:buFont typeface="Arial"/>
              <a:buChar char="•"/>
            </a:pPr>
            <a:r>
              <a:rPr lang="en" sz="1200" b="1" i="0" u="none" strike="noStrike" cap="none" dirty="0">
                <a:solidFill>
                  <a:srgbClr val="374151"/>
                </a:solidFill>
                <a:latin typeface="Arial"/>
                <a:ea typeface="Arial"/>
                <a:cs typeface="Arial"/>
                <a:sym typeface="Arial"/>
              </a:rPr>
              <a:t>Column Drop: Removing 'nameOrig,' 'nameDest,' and 'isFlaggedFraud' based on Exploratory Data Analysis (EDA)</a:t>
            </a:r>
            <a:endParaRPr sz="1200" b="1" i="0" u="none" strike="noStrike" cap="none" dirty="0">
              <a:solidFill>
                <a:srgbClr val="374151"/>
              </a:solidFill>
              <a:latin typeface="Arial"/>
              <a:ea typeface="Arial"/>
              <a:cs typeface="Arial"/>
              <a:sym typeface="Arial"/>
            </a:endParaRPr>
          </a:p>
        </p:txBody>
      </p:sp>
      <p:sp>
        <p:nvSpPr>
          <p:cNvPr id="564" name="Google Shape;564;p57"/>
          <p:cNvSpPr/>
          <p:nvPr/>
        </p:nvSpPr>
        <p:spPr>
          <a:xfrm>
            <a:off x="2776146" y="1201653"/>
            <a:ext cx="342900" cy="312420"/>
          </a:xfrm>
          <a:prstGeom prst="rightArrow">
            <a:avLst>
              <a:gd name="adj1" fmla="val 50000"/>
              <a:gd name="adj2" fmla="val 50000"/>
            </a:avLst>
          </a:prstGeom>
          <a:solidFill>
            <a:srgbClr val="C1D5E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5" name="Google Shape;565;p57"/>
          <p:cNvSpPr/>
          <p:nvPr/>
        </p:nvSpPr>
        <p:spPr>
          <a:xfrm>
            <a:off x="2776075" y="2010943"/>
            <a:ext cx="342900" cy="312420"/>
          </a:xfrm>
          <a:prstGeom prst="rightArrow">
            <a:avLst>
              <a:gd name="adj1" fmla="val 50000"/>
              <a:gd name="adj2" fmla="val 50000"/>
            </a:avLst>
          </a:prstGeom>
          <a:solidFill>
            <a:srgbClr val="C1D5E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6" name="Google Shape;566;p57"/>
          <p:cNvSpPr/>
          <p:nvPr/>
        </p:nvSpPr>
        <p:spPr>
          <a:xfrm>
            <a:off x="2776075" y="2847191"/>
            <a:ext cx="342900" cy="312420"/>
          </a:xfrm>
          <a:prstGeom prst="rightArrow">
            <a:avLst>
              <a:gd name="adj1" fmla="val 50000"/>
              <a:gd name="adj2" fmla="val 50000"/>
            </a:avLst>
          </a:prstGeom>
          <a:solidFill>
            <a:srgbClr val="C1D5E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7" name="Google Shape;567;p57"/>
          <p:cNvSpPr/>
          <p:nvPr/>
        </p:nvSpPr>
        <p:spPr>
          <a:xfrm>
            <a:off x="515472" y="3535669"/>
            <a:ext cx="2125838" cy="619682"/>
          </a:xfrm>
          <a:prstGeom prst="rect">
            <a:avLst/>
          </a:prstGeom>
          <a:solidFill>
            <a:srgbClr val="9B9B9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Transforming &amp; Encoding Columns</a:t>
            </a:r>
            <a:endParaRPr sz="1200" b="1" i="0" u="none" strike="noStrike" cap="none">
              <a:solidFill>
                <a:srgbClr val="FFFFFF"/>
              </a:solidFill>
              <a:latin typeface="Arial"/>
              <a:ea typeface="Arial"/>
              <a:cs typeface="Arial"/>
              <a:sym typeface="Arial"/>
            </a:endParaRPr>
          </a:p>
        </p:txBody>
      </p:sp>
      <p:sp>
        <p:nvSpPr>
          <p:cNvPr id="568" name="Google Shape;568;p57"/>
          <p:cNvSpPr/>
          <p:nvPr/>
        </p:nvSpPr>
        <p:spPr>
          <a:xfrm>
            <a:off x="3253740" y="3497568"/>
            <a:ext cx="5631180" cy="792491"/>
          </a:xfrm>
          <a:prstGeom prst="rect">
            <a:avLst/>
          </a:prstGeom>
          <a:solidFill>
            <a:srgbClr val="C8D2D6"/>
          </a:solidFill>
          <a:ln>
            <a:noFill/>
          </a:ln>
        </p:spPr>
        <p:txBody>
          <a:bodyPr spcFirstLastPara="1" wrap="square" lIns="68575" tIns="34275" rIns="68575" bIns="34275" anchor="ctr" anchorCtr="0">
            <a:noAutofit/>
          </a:bodyPr>
          <a:lstStyle/>
          <a:p>
            <a:pPr marL="215900" marR="0" lvl="0" indent="-215900" algn="l" rtl="0">
              <a:spcBef>
                <a:spcPts val="0"/>
              </a:spcBef>
              <a:spcAft>
                <a:spcPts val="0"/>
              </a:spcAft>
              <a:buClr>
                <a:srgbClr val="374151"/>
              </a:buClr>
              <a:buSzPts val="1200"/>
              <a:buFont typeface="Arial"/>
              <a:buChar char="•"/>
            </a:pPr>
            <a:r>
              <a:rPr lang="en" sz="1200" b="1" i="0" u="none" strike="noStrike" cap="none" dirty="0">
                <a:solidFill>
                  <a:srgbClr val="374151"/>
                </a:solidFill>
                <a:latin typeface="Arial"/>
                <a:ea typeface="Arial"/>
                <a:cs typeface="Arial"/>
                <a:sym typeface="Arial"/>
              </a:rPr>
              <a:t>Binary Encoding: Encoding 'type' column as 0 for 'TRANSFER' and 1 for 'CASH_OUT.'</a:t>
            </a:r>
            <a:endParaRPr sz="1100" dirty="0"/>
          </a:p>
          <a:p>
            <a:pPr marL="215900" marR="0" lvl="0" indent="-215900" algn="l" rtl="0">
              <a:spcBef>
                <a:spcPts val="0"/>
              </a:spcBef>
              <a:spcAft>
                <a:spcPts val="0"/>
              </a:spcAft>
              <a:buClr>
                <a:srgbClr val="374151"/>
              </a:buClr>
              <a:buSzPts val="1200"/>
              <a:buFont typeface="Arial"/>
              <a:buChar char="•"/>
            </a:pPr>
            <a:r>
              <a:rPr lang="en" sz="1200" b="1" i="0" u="none" strike="noStrike" cap="none" dirty="0">
                <a:solidFill>
                  <a:srgbClr val="374151"/>
                </a:solidFill>
                <a:latin typeface="Arial"/>
                <a:ea typeface="Arial"/>
                <a:cs typeface="Arial"/>
                <a:sym typeface="Arial"/>
              </a:rPr>
              <a:t>Conversion: Converting 'type' to an integer type for compatibility with machine learning algorithms.</a:t>
            </a:r>
            <a:endParaRPr sz="1100" dirty="0"/>
          </a:p>
        </p:txBody>
      </p:sp>
      <p:sp>
        <p:nvSpPr>
          <p:cNvPr id="569" name="Google Shape;569;p57"/>
          <p:cNvSpPr/>
          <p:nvPr/>
        </p:nvSpPr>
        <p:spPr>
          <a:xfrm>
            <a:off x="2776075" y="3680211"/>
            <a:ext cx="342900" cy="312420"/>
          </a:xfrm>
          <a:prstGeom prst="rightArrow">
            <a:avLst>
              <a:gd name="adj1" fmla="val 50000"/>
              <a:gd name="adj2" fmla="val 50000"/>
            </a:avLst>
          </a:prstGeom>
          <a:solidFill>
            <a:srgbClr val="C1D5E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570" name="Google Shape;570;p57"/>
          <p:cNvCxnSpPr/>
          <p:nvPr/>
        </p:nvCxnSpPr>
        <p:spPr>
          <a:xfrm rot="10800000" flipH="1">
            <a:off x="155542" y="677825"/>
            <a:ext cx="4609707" cy="29185"/>
          </a:xfrm>
          <a:prstGeom prst="straightConnector1">
            <a:avLst/>
          </a:prstGeom>
          <a:noFill/>
          <a:ln w="38100" cap="flat" cmpd="sng">
            <a:solidFill>
              <a:schemeClr val="accent4"/>
            </a:solidFill>
            <a:prstDash val="solid"/>
            <a:round/>
            <a:headEnd type="none" w="sm" len="sm"/>
            <a:tailEnd type="none" w="sm" len="sm"/>
          </a:ln>
          <a:effectLst>
            <a:outerShdw blurRad="40000" dist="23000" dir="5400000" rotWithShape="0">
              <a:srgbClr val="000000">
                <a:alpha val="34901"/>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4"/>
        <p:cNvGrpSpPr/>
        <p:nvPr/>
      </p:nvGrpSpPr>
      <p:grpSpPr>
        <a:xfrm>
          <a:off x="0" y="0"/>
          <a:ext cx="0" cy="0"/>
          <a:chOff x="0" y="0"/>
          <a:chExt cx="0" cy="0"/>
        </a:xfrm>
      </p:grpSpPr>
      <p:sp>
        <p:nvSpPr>
          <p:cNvPr id="575" name="Google Shape;575;p5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76" name="Google Shape;576;p58"/>
          <p:cNvSpPr/>
          <p:nvPr/>
        </p:nvSpPr>
        <p:spPr>
          <a:xfrm>
            <a:off x="1" y="-5890"/>
            <a:ext cx="9144000" cy="5149390"/>
          </a:xfrm>
          <a:prstGeom prst="rect">
            <a:avLst/>
          </a:prstGeom>
          <a:solidFill>
            <a:srgbClr val="82766A">
              <a:alpha val="14901"/>
            </a:srgbClr>
          </a:solidFill>
          <a:ln>
            <a:noFill/>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77" name="Google Shape;577;p58"/>
          <p:cNvSpPr txBox="1">
            <a:spLocks noGrp="1"/>
          </p:cNvSpPr>
          <p:nvPr>
            <p:ph type="title"/>
          </p:nvPr>
        </p:nvSpPr>
        <p:spPr>
          <a:xfrm>
            <a:off x="3429001" y="451308"/>
            <a:ext cx="5086350" cy="100402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dirty="0"/>
              <a:t>Feature engineering</a:t>
            </a:r>
            <a:endParaRPr dirty="0"/>
          </a:p>
        </p:txBody>
      </p:sp>
      <p:pic>
        <p:nvPicPr>
          <p:cNvPr id="578" name="Google Shape;578;p58" descr="CNC lathe processing"/>
          <p:cNvPicPr preferRelativeResize="0"/>
          <p:nvPr/>
        </p:nvPicPr>
        <p:blipFill rotWithShape="1">
          <a:blip r:embed="rId3">
            <a:alphaModFix/>
          </a:blip>
          <a:srcRect l="51719" r="11787" b="-3"/>
          <a:stretch/>
        </p:blipFill>
        <p:spPr>
          <a:xfrm>
            <a:off x="15" y="8"/>
            <a:ext cx="2816054" cy="5143492"/>
          </a:xfrm>
          <a:custGeom>
            <a:avLst/>
            <a:gdLst/>
            <a:ahLst/>
            <a:cxnLst/>
            <a:rect l="l" t="t" r="r" b="b"/>
            <a:pathLst>
              <a:path w="3754759" h="6858000" extrusionOk="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a:noFill/>
          <a:ln>
            <a:noFill/>
          </a:ln>
        </p:spPr>
      </p:pic>
      <p:sp>
        <p:nvSpPr>
          <p:cNvPr id="579" name="Google Shape;579;p58"/>
          <p:cNvSpPr txBox="1">
            <a:spLocks noGrp="1"/>
          </p:cNvSpPr>
          <p:nvPr>
            <p:ph type="body" idx="1"/>
          </p:nvPr>
        </p:nvSpPr>
        <p:spPr>
          <a:xfrm>
            <a:off x="3429001" y="1651468"/>
            <a:ext cx="5086350" cy="2925548"/>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1400"/>
              <a:buChar char="•"/>
            </a:pP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Feature Engineering enhances machine learning for fraud detection by creating two new features, '</a:t>
            </a:r>
            <a:r>
              <a:rPr lang="en-US" sz="14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errorBalanceOrig</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and '</a:t>
            </a:r>
            <a:r>
              <a:rPr lang="en-US" sz="14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errorBalanceDest</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which capture errors in transaction accounts. </a:t>
            </a:r>
          </a:p>
          <a:p>
            <a:pPr marL="177800" lvl="0" indent="-177800" algn="l" rtl="0">
              <a:lnSpc>
                <a:spcPct val="90000"/>
              </a:lnSpc>
              <a:spcBef>
                <a:spcPts val="0"/>
              </a:spcBef>
              <a:spcAft>
                <a:spcPts val="0"/>
              </a:spcAft>
              <a:buClr>
                <a:schemeClr val="dk1"/>
              </a:buClr>
              <a:buSzPts val="1400"/>
              <a:buChar char="•"/>
            </a:pPr>
            <a:endParaRPr lang="en-US" sz="1400"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dk1"/>
              </a:buClr>
              <a:buSzPts val="1400"/>
              <a:buNone/>
            </a:pPr>
            <a:endPar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dk1"/>
              </a:buClr>
              <a:buSzPts val="1400"/>
              <a:buNone/>
            </a:pPr>
            <a:endPar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dk1"/>
              </a:buClr>
              <a:buSzPts val="1400"/>
              <a:buNone/>
            </a:pPr>
            <a:endPar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7800" lvl="0" indent="-177800" algn="l" rtl="0">
              <a:lnSpc>
                <a:spcPct val="90000"/>
              </a:lnSpc>
              <a:spcBef>
                <a:spcPts val="0"/>
              </a:spcBef>
              <a:spcAft>
                <a:spcPts val="0"/>
              </a:spcAft>
              <a:buClr>
                <a:schemeClr val="dk1"/>
              </a:buClr>
              <a:buSzPts val="1400"/>
              <a:buChar char="•"/>
            </a:pP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These features help identify potential fraud by analyzing discrepancies in balance calculations. They are calculated by comparing new and old balances with transaction amounts for both originating and destination accounts, providing valuable information for optimal fraud detection.</a:t>
            </a:r>
            <a:endParaRPr sz="14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graph&#10;&#10;Description automatically generated">
            <a:extLst>
              <a:ext uri="{FF2B5EF4-FFF2-40B4-BE49-F238E27FC236}">
                <a16:creationId xmlns:a16="http://schemas.microsoft.com/office/drawing/2014/main" id="{6A941F1B-33A8-8F2C-A718-4E6B94FD381E}"/>
              </a:ext>
            </a:extLst>
          </p:cNvPr>
          <p:cNvPicPr>
            <a:picLocks noChangeAspect="1"/>
          </p:cNvPicPr>
          <p:nvPr/>
        </p:nvPicPr>
        <p:blipFill>
          <a:blip r:embed="rId2"/>
          <a:stretch>
            <a:fillRect/>
          </a:stretch>
        </p:blipFill>
        <p:spPr>
          <a:xfrm>
            <a:off x="6128344" y="750332"/>
            <a:ext cx="3015655" cy="2316874"/>
          </a:xfrm>
          <a:prstGeom prst="rect">
            <a:avLst/>
          </a:prstGeom>
        </p:spPr>
      </p:pic>
      <p:sp>
        <p:nvSpPr>
          <p:cNvPr id="9" name="Google Shape;164;p13">
            <a:extLst>
              <a:ext uri="{FF2B5EF4-FFF2-40B4-BE49-F238E27FC236}">
                <a16:creationId xmlns:a16="http://schemas.microsoft.com/office/drawing/2014/main" id="{A925E425-00F9-31BC-334E-ADD9637B0F43}"/>
              </a:ext>
            </a:extLst>
          </p:cNvPr>
          <p:cNvSpPr txBox="1"/>
          <p:nvPr/>
        </p:nvSpPr>
        <p:spPr>
          <a:xfrm>
            <a:off x="0" y="160529"/>
            <a:ext cx="9144000" cy="517297"/>
          </a:xfrm>
          <a:prstGeom prst="rect">
            <a:avLst/>
          </a:prstGeom>
          <a:noFill/>
          <a:ln>
            <a:noFill/>
          </a:ln>
        </p:spPr>
        <p:txBody>
          <a:bodyPr spcFirstLastPara="1" wrap="square" lIns="91425" tIns="91425" rIns="91425" bIns="91425" anchor="t" anchorCtr="0">
            <a:no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IN" sz="1800" b="1" i="0" u="none" strike="noStrike" kern="1200" cap="none" spc="0" normalizeH="0" baseline="0" noProof="0" dirty="0" err="1">
                <a:ln>
                  <a:noFill/>
                </a:ln>
                <a:solidFill>
                  <a:srgbClr val="151631"/>
                </a:solidFill>
                <a:effectLst/>
                <a:uLnTx/>
                <a:uFillTx/>
                <a:latin typeface="Poppins" panose="00000500000000000000" pitchFamily="2" charset="0"/>
                <a:ea typeface="+mn-ea"/>
                <a:cs typeface="Arial"/>
                <a:sym typeface="Arial"/>
              </a:rPr>
              <a:t>ErrorBalanceDest</a:t>
            </a:r>
            <a:r>
              <a:rPr kumimoji="0" lang="en-IN" sz="1800" b="1" i="0" u="none" strike="noStrike" kern="1200" cap="none" spc="0" normalizeH="0" baseline="0" noProof="0" dirty="0">
                <a:ln>
                  <a:noFill/>
                </a:ln>
                <a:solidFill>
                  <a:srgbClr val="151631"/>
                </a:solidFill>
                <a:effectLst/>
                <a:uLnTx/>
                <a:uFillTx/>
                <a:latin typeface="Poppins" panose="00000500000000000000" pitchFamily="2" charset="0"/>
                <a:ea typeface="+mn-ea"/>
                <a:cs typeface="Arial"/>
                <a:sym typeface="Arial"/>
              </a:rPr>
              <a:t> Analysis: Unveiling Patterns for Fraud Detection</a:t>
            </a:r>
            <a:endParaRPr kumimoji="0" lang="en-US" sz="1800" b="1" i="0" u="none" strike="noStrike" kern="1200" cap="none" spc="0" normalizeH="0" baseline="0" noProof="0" dirty="0">
              <a:ln>
                <a:noFill/>
              </a:ln>
              <a:solidFill>
                <a:srgbClr val="151631"/>
              </a:solidFill>
              <a:effectLst/>
              <a:uLnTx/>
              <a:uFillTx/>
              <a:latin typeface="Poppins" panose="00000500000000000000" pitchFamily="2" charset="0"/>
              <a:ea typeface="+mn-ea"/>
              <a:cs typeface="Arial"/>
              <a:sym typeface="Arial"/>
            </a:endParaRPr>
          </a:p>
        </p:txBody>
      </p:sp>
      <p:sp>
        <p:nvSpPr>
          <p:cNvPr id="13" name="Rectangle 12">
            <a:extLst>
              <a:ext uri="{FF2B5EF4-FFF2-40B4-BE49-F238E27FC236}">
                <a16:creationId xmlns:a16="http://schemas.microsoft.com/office/drawing/2014/main" id="{BCEBEE38-6526-BC57-402E-E66F0D7E79A3}"/>
              </a:ext>
            </a:extLst>
          </p:cNvPr>
          <p:cNvSpPr/>
          <p:nvPr/>
        </p:nvSpPr>
        <p:spPr>
          <a:xfrm>
            <a:off x="0" y="3746235"/>
            <a:ext cx="9144000" cy="1365881"/>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F0F0F"/>
                </a:solidFill>
                <a:effectLst/>
                <a:uLnTx/>
                <a:uFillTx/>
                <a:latin typeface="Fira Sans" panose="020B0503050000020004" pitchFamily="34" charset="0"/>
                <a:ea typeface="+mn-ea"/>
                <a:cs typeface="+mn-cs"/>
                <a:sym typeface="Arial"/>
              </a:rPr>
              <a:t>Monitoring '</a:t>
            </a:r>
            <a:r>
              <a:rPr kumimoji="0" lang="en-US" sz="1200" b="1" i="0" u="none" strike="noStrike" kern="1200" cap="none" spc="0" normalizeH="0" baseline="0" noProof="0" dirty="0" err="1">
                <a:ln>
                  <a:noFill/>
                </a:ln>
                <a:solidFill>
                  <a:srgbClr val="0F0F0F"/>
                </a:solidFill>
                <a:effectLst/>
                <a:uLnTx/>
                <a:uFillTx/>
                <a:latin typeface="Fira Sans" panose="020B0503050000020004" pitchFamily="34" charset="0"/>
                <a:ea typeface="+mn-ea"/>
                <a:cs typeface="+mn-cs"/>
                <a:sym typeface="Arial"/>
              </a:rPr>
              <a:t>errorBalanceDest</a:t>
            </a:r>
            <a:r>
              <a:rPr kumimoji="0" lang="en-US" sz="1200" b="1" i="0" u="none" strike="noStrike" kern="1200" cap="none" spc="0" normalizeH="0" baseline="0" noProof="0" dirty="0">
                <a:ln>
                  <a:noFill/>
                </a:ln>
                <a:solidFill>
                  <a:srgbClr val="0F0F0F"/>
                </a:solidFill>
                <a:effectLst/>
                <a:uLnTx/>
                <a:uFillTx/>
                <a:latin typeface="Fira Sans" panose="020B0503050000020004" pitchFamily="34" charset="0"/>
                <a:ea typeface="+mn-ea"/>
                <a:cs typeface="+mn-cs"/>
                <a:sym typeface="Arial"/>
              </a:rPr>
              <a:t>' within the narrow range of most fraudulent data points is useful for fraud detection</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F0F0F"/>
                </a:solidFill>
                <a:effectLst/>
                <a:uLnTx/>
                <a:uFillTx/>
                <a:latin typeface="Fira Sans" panose="020B0503050000020004" pitchFamily="34" charset="0"/>
                <a:ea typeface="+mn-ea"/>
                <a:cs typeface="+mn-cs"/>
                <a:sym typeface="Arial"/>
              </a:rPr>
              <a:t>The high concentration of 'Cash out' transactions among frauds indicates a distinct pattern, suggesting susceptibility or preference for fraudulent behavior</a:t>
            </a:r>
            <a:endParaRPr kumimoji="0" lang="en-US" sz="1200" b="1" i="0" u="none" strike="noStrike" kern="1200" cap="none" spc="0" normalizeH="0" baseline="0" noProof="0" dirty="0">
              <a:ln>
                <a:noFill/>
              </a:ln>
              <a:solidFill>
                <a:srgbClr val="374151"/>
              </a:solidFill>
              <a:effectLst/>
              <a:uLnTx/>
              <a:uFillTx/>
              <a:latin typeface="Fira Sans" panose="020B0503050000020004" pitchFamily="34" charset="0"/>
              <a:ea typeface="+mn-ea"/>
              <a:cs typeface="+mn-cs"/>
              <a:sym typeface="Arial"/>
            </a:endParaRPr>
          </a:p>
        </p:txBody>
      </p:sp>
      <p:sp>
        <p:nvSpPr>
          <p:cNvPr id="14" name="Rectangle 13">
            <a:extLst>
              <a:ext uri="{FF2B5EF4-FFF2-40B4-BE49-F238E27FC236}">
                <a16:creationId xmlns:a16="http://schemas.microsoft.com/office/drawing/2014/main" id="{3582FBC5-E67B-ACAA-3B3A-A9E3B713CDCD}"/>
              </a:ext>
            </a:extLst>
          </p:cNvPr>
          <p:cNvSpPr/>
          <p:nvPr/>
        </p:nvSpPr>
        <p:spPr>
          <a:xfrm>
            <a:off x="0" y="3467928"/>
            <a:ext cx="5966460" cy="2783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100" b="1" i="1" u="none" strike="noStrike" kern="1200" cap="none" spc="0" normalizeH="0" baseline="0" noProof="0" dirty="0">
                <a:ln>
                  <a:noFill/>
                </a:ln>
                <a:solidFill>
                  <a:srgbClr val="374151"/>
                </a:solidFill>
                <a:effectLst/>
                <a:uLnTx/>
                <a:uFillTx/>
                <a:latin typeface="Fira Sans" panose="020B0503050000020004" pitchFamily="34" charset="0"/>
                <a:ea typeface="+mn-ea"/>
                <a:cs typeface="+mn-cs"/>
                <a:sym typeface="Arial"/>
              </a:rPr>
              <a:t>Key Takeaways:</a:t>
            </a:r>
            <a:endParaRPr kumimoji="0" lang="en-US" sz="1100" b="0" i="1" u="none" strike="noStrike" kern="1200" cap="none" spc="0" normalizeH="0" baseline="0" noProof="0" dirty="0">
              <a:ln>
                <a:noFill/>
              </a:ln>
              <a:solidFill>
                <a:srgbClr val="374151"/>
              </a:solidFill>
              <a:effectLst/>
              <a:uLnTx/>
              <a:uFillTx/>
              <a:latin typeface="Fira Sans" panose="020B0503050000020004" pitchFamily="34" charset="0"/>
              <a:ea typeface="+mn-ea"/>
              <a:cs typeface="+mn-cs"/>
              <a:sym typeface="Arial"/>
            </a:endParaRPr>
          </a:p>
        </p:txBody>
      </p:sp>
      <p:pic>
        <p:nvPicPr>
          <p:cNvPr id="1026" name="Picture 2">
            <a:extLst>
              <a:ext uri="{FF2B5EF4-FFF2-40B4-BE49-F238E27FC236}">
                <a16:creationId xmlns:a16="http://schemas.microsoft.com/office/drawing/2014/main" id="{AA497006-15DB-F5E2-FDF6-47D146429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80668"/>
            <a:ext cx="3217398" cy="23697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1F6F5D7-1366-25DC-CB9B-F7784CC11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399" y="685760"/>
            <a:ext cx="2860675" cy="238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01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293B-DAED-B8C4-3B98-978DDA53CF43}"/>
              </a:ext>
            </a:extLst>
          </p:cNvPr>
          <p:cNvSpPr>
            <a:spLocks noGrp="1"/>
          </p:cNvSpPr>
          <p:nvPr>
            <p:ph type="title"/>
          </p:nvPr>
        </p:nvSpPr>
        <p:spPr/>
        <p:txBody>
          <a:bodyPr/>
          <a:lstStyle/>
          <a:p>
            <a:r>
              <a:rPr lang="en-US" dirty="0"/>
              <a:t> </a:t>
            </a:r>
          </a:p>
        </p:txBody>
      </p:sp>
      <p:pic>
        <p:nvPicPr>
          <p:cNvPr id="5" name="Picture 4" descr="A graph of a graph with a green line&#10;&#10;Description automatically generated">
            <a:extLst>
              <a:ext uri="{FF2B5EF4-FFF2-40B4-BE49-F238E27FC236}">
                <a16:creationId xmlns:a16="http://schemas.microsoft.com/office/drawing/2014/main" id="{6885BFEF-1C88-9DA0-CA4B-5670EAF96764}"/>
              </a:ext>
            </a:extLst>
          </p:cNvPr>
          <p:cNvPicPr>
            <a:picLocks noChangeAspect="1"/>
          </p:cNvPicPr>
          <p:nvPr/>
        </p:nvPicPr>
        <p:blipFill rotWithShape="1">
          <a:blip r:embed="rId2"/>
          <a:srcRect l="11559" t="2405"/>
          <a:stretch/>
        </p:blipFill>
        <p:spPr>
          <a:xfrm>
            <a:off x="195948" y="1381332"/>
            <a:ext cx="3486380" cy="2811443"/>
          </a:xfrm>
          <a:prstGeom prst="rect">
            <a:avLst/>
          </a:prstGeom>
        </p:spPr>
      </p:pic>
      <p:sp>
        <p:nvSpPr>
          <p:cNvPr id="4" name="Google Shape;164;p13">
            <a:extLst>
              <a:ext uri="{FF2B5EF4-FFF2-40B4-BE49-F238E27FC236}">
                <a16:creationId xmlns:a16="http://schemas.microsoft.com/office/drawing/2014/main" id="{D0686D26-52D1-EBAC-EB30-23EDBB1CD155}"/>
              </a:ext>
            </a:extLst>
          </p:cNvPr>
          <p:cNvSpPr txBox="1"/>
          <p:nvPr/>
        </p:nvSpPr>
        <p:spPr>
          <a:xfrm>
            <a:off x="0" y="160529"/>
            <a:ext cx="9144000"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Temporal Patterns and Fraud Detection: 3D Scatter Plot Analysis</a:t>
            </a:r>
          </a:p>
        </p:txBody>
      </p:sp>
      <p:sp>
        <p:nvSpPr>
          <p:cNvPr id="9" name="Rectangle 8">
            <a:extLst>
              <a:ext uri="{FF2B5EF4-FFF2-40B4-BE49-F238E27FC236}">
                <a16:creationId xmlns:a16="http://schemas.microsoft.com/office/drawing/2014/main" id="{5112E934-5C24-8D8F-E706-A021C9156D79}"/>
              </a:ext>
            </a:extLst>
          </p:cNvPr>
          <p:cNvSpPr/>
          <p:nvPr/>
        </p:nvSpPr>
        <p:spPr>
          <a:xfrm>
            <a:off x="3691551" y="660307"/>
            <a:ext cx="5321821" cy="607709"/>
          </a:xfrm>
          <a:prstGeom prst="rect">
            <a:avLst/>
          </a:prstGeom>
          <a:noFill/>
          <a:ln w="25400" cap="flat" cmpd="sng" algn="ctr">
            <a:solidFill>
              <a:srgbClr val="FFAB40">
                <a:shade val="15000"/>
              </a:srgbClr>
            </a:solidFill>
            <a:prstDash val="solid"/>
          </a:ln>
          <a:effectLst/>
        </p:spPr>
        <p:txBody>
          <a:bodyPr rtlCol="0" anchor="ctr"/>
          <a:lstStyle/>
          <a:p>
            <a:pPr defTabSz="685800">
              <a:buClrTx/>
              <a:defRPr/>
            </a:pPr>
            <a:r>
              <a:rPr lang="en-US" sz="1350" i="1" dirty="0">
                <a:solidFill>
                  <a:srgbClr val="374151"/>
                </a:solidFill>
                <a:latin typeface="Fira Sans" panose="020B0503050000020004" pitchFamily="34" charset="0"/>
                <a:ea typeface="+mn-ea"/>
                <a:cs typeface="+mn-cs"/>
              </a:rPr>
              <a:t>The 3D scatter plot illustrates the separation between </a:t>
            </a:r>
            <a:r>
              <a:rPr lang="en-US" sz="1350" b="1" i="1" dirty="0">
                <a:solidFill>
                  <a:srgbClr val="0F8015"/>
                </a:solidFill>
                <a:latin typeface="Fira Sans" panose="020B0503050000020004" pitchFamily="34" charset="0"/>
                <a:ea typeface="+mn-ea"/>
                <a:cs typeface="+mn-cs"/>
              </a:rPr>
              <a:t>genuine</a:t>
            </a:r>
            <a:r>
              <a:rPr lang="en-US" sz="1350" i="1" dirty="0">
                <a:solidFill>
                  <a:srgbClr val="374151"/>
                </a:solidFill>
                <a:latin typeface="Fira Sans" panose="020B0503050000020004" pitchFamily="34" charset="0"/>
                <a:ea typeface="+mn-ea"/>
                <a:cs typeface="+mn-cs"/>
              </a:rPr>
              <a:t> and </a:t>
            </a:r>
            <a:r>
              <a:rPr lang="en-US" sz="1350" b="1" i="1" dirty="0">
                <a:solidFill>
                  <a:srgbClr val="EB2B2F"/>
                </a:solidFill>
                <a:latin typeface="Fira Sans" panose="020B0503050000020004" pitchFamily="34" charset="0"/>
                <a:ea typeface="+mn-ea"/>
                <a:cs typeface="+mn-cs"/>
              </a:rPr>
              <a:t>fraudulent</a:t>
            </a:r>
            <a:r>
              <a:rPr lang="en-US" sz="1350" i="1" dirty="0">
                <a:solidFill>
                  <a:srgbClr val="374151"/>
                </a:solidFill>
                <a:latin typeface="Fira Sans" panose="020B0503050000020004" pitchFamily="34" charset="0"/>
                <a:ea typeface="+mn-ea"/>
                <a:cs typeface="+mn-cs"/>
              </a:rPr>
              <a:t> transactions</a:t>
            </a:r>
          </a:p>
        </p:txBody>
      </p:sp>
      <p:cxnSp>
        <p:nvCxnSpPr>
          <p:cNvPr id="11" name="Straight Connector 10">
            <a:extLst>
              <a:ext uri="{FF2B5EF4-FFF2-40B4-BE49-F238E27FC236}">
                <a16:creationId xmlns:a16="http://schemas.microsoft.com/office/drawing/2014/main" id="{CEB827C3-D0F2-43F5-5227-DD0688338B59}"/>
              </a:ext>
            </a:extLst>
          </p:cNvPr>
          <p:cNvCxnSpPr>
            <a:cxnSpLocks/>
          </p:cNvCxnSpPr>
          <p:nvPr/>
        </p:nvCxnSpPr>
        <p:spPr>
          <a:xfrm>
            <a:off x="3829046" y="1268016"/>
            <a:ext cx="0" cy="33038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5EEF38-4646-5586-069D-C42094A91DC4}"/>
              </a:ext>
            </a:extLst>
          </p:cNvPr>
          <p:cNvCxnSpPr>
            <a:cxnSpLocks/>
          </p:cNvCxnSpPr>
          <p:nvPr/>
        </p:nvCxnSpPr>
        <p:spPr>
          <a:xfrm>
            <a:off x="3820881" y="1673678"/>
            <a:ext cx="277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E62B3F2-2C17-A946-B4FC-2B80074FC6FC}"/>
              </a:ext>
            </a:extLst>
          </p:cNvPr>
          <p:cNvSpPr/>
          <p:nvPr/>
        </p:nvSpPr>
        <p:spPr>
          <a:xfrm>
            <a:off x="4098228" y="1423779"/>
            <a:ext cx="4893804" cy="499799"/>
          </a:xfrm>
          <a:prstGeom prst="rect">
            <a:avLst/>
          </a:prstGeom>
          <a:noFill/>
          <a:ln w="25400" cap="flat" cmpd="sng" algn="ctr">
            <a:solidFill>
              <a:srgbClr val="FFAB40">
                <a:shade val="15000"/>
              </a:srgbClr>
            </a:solidFill>
            <a:prstDash val="solid"/>
          </a:ln>
          <a:effectLst/>
        </p:spPr>
        <p:txBody>
          <a:bodyPr rtlCol="0" anchor="ctr"/>
          <a:lstStyle/>
          <a:p>
            <a:pPr defTabSz="685800">
              <a:buClrTx/>
            </a:pPr>
            <a:r>
              <a:rPr lang="en-US" sz="1100" kern="1200" dirty="0">
                <a:solidFill>
                  <a:srgbClr val="0F0F0F"/>
                </a:solidFill>
                <a:latin typeface="Fira Sans" panose="020B0503050000020004" pitchFamily="34" charset="0"/>
                <a:ea typeface="+mn-ea"/>
                <a:cs typeface="+mn-cs"/>
              </a:rPr>
              <a:t>Clear linear separation between genuine &amp; fraudulent transactions, with the latter forming a distinct linear pattern</a:t>
            </a:r>
          </a:p>
        </p:txBody>
      </p:sp>
      <p:cxnSp>
        <p:nvCxnSpPr>
          <p:cNvPr id="19" name="Straight Connector 18">
            <a:extLst>
              <a:ext uri="{FF2B5EF4-FFF2-40B4-BE49-F238E27FC236}">
                <a16:creationId xmlns:a16="http://schemas.microsoft.com/office/drawing/2014/main" id="{8BF88ADF-80CB-3267-B7D3-ED68CFEE1B72}"/>
              </a:ext>
            </a:extLst>
          </p:cNvPr>
          <p:cNvCxnSpPr>
            <a:cxnSpLocks/>
          </p:cNvCxnSpPr>
          <p:nvPr/>
        </p:nvCxnSpPr>
        <p:spPr>
          <a:xfrm>
            <a:off x="3820881" y="2380650"/>
            <a:ext cx="277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0C13250-D5FF-6BFB-6D3B-A2E8D33048C1}"/>
              </a:ext>
            </a:extLst>
          </p:cNvPr>
          <p:cNvSpPr/>
          <p:nvPr/>
        </p:nvSpPr>
        <p:spPr>
          <a:xfrm>
            <a:off x="4098228" y="2089928"/>
            <a:ext cx="4893804" cy="587959"/>
          </a:xfrm>
          <a:prstGeom prst="rect">
            <a:avLst/>
          </a:prstGeom>
          <a:noFill/>
          <a:ln w="25400" cap="flat" cmpd="sng" algn="ctr">
            <a:solidFill>
              <a:srgbClr val="FFAB40">
                <a:shade val="15000"/>
              </a:srgbClr>
            </a:solidFill>
            <a:prstDash val="solid"/>
          </a:ln>
          <a:effectLst/>
        </p:spPr>
        <p:txBody>
          <a:bodyPr rtlCol="0" anchor="ctr"/>
          <a:lstStyle/>
          <a:p>
            <a:pPr defTabSz="685800">
              <a:buClrTx/>
            </a:pPr>
            <a:r>
              <a:rPr lang="en-US" sz="1100" kern="1200" dirty="0">
                <a:solidFill>
                  <a:srgbClr val="0F0F0F"/>
                </a:solidFill>
                <a:latin typeface="Fira Sans" panose="020B0503050000020004" pitchFamily="34" charset="0"/>
                <a:ea typeface="+mn-ea"/>
                <a:cs typeface="+mn-cs"/>
              </a:rPr>
              <a:t>Applying logarithmic transformation, particularly on '</a:t>
            </a:r>
            <a:r>
              <a:rPr lang="en-US" sz="1100" kern="1200" dirty="0" err="1">
                <a:solidFill>
                  <a:srgbClr val="0F0F0F"/>
                </a:solidFill>
                <a:latin typeface="Fira Sans" panose="020B0503050000020004" pitchFamily="34" charset="0"/>
                <a:ea typeface="+mn-ea"/>
                <a:cs typeface="+mn-cs"/>
              </a:rPr>
              <a:t>errorBalanceDest</a:t>
            </a:r>
            <a:r>
              <a:rPr lang="en-US" sz="1100" kern="1200" dirty="0">
                <a:solidFill>
                  <a:srgbClr val="0F0F0F"/>
                </a:solidFill>
                <a:latin typeface="Fira Sans" panose="020B0503050000020004" pitchFamily="34" charset="0"/>
                <a:ea typeface="+mn-ea"/>
                <a:cs typeface="+mn-cs"/>
              </a:rPr>
              <a:t>' and 'step' axes, enhances visibility, aiding in the handling of wide-ranging values and emphasizing differences between transaction types</a:t>
            </a:r>
          </a:p>
        </p:txBody>
      </p:sp>
      <p:cxnSp>
        <p:nvCxnSpPr>
          <p:cNvPr id="21" name="Straight Connector 20">
            <a:extLst>
              <a:ext uri="{FF2B5EF4-FFF2-40B4-BE49-F238E27FC236}">
                <a16:creationId xmlns:a16="http://schemas.microsoft.com/office/drawing/2014/main" id="{3F0C89D4-7833-14E0-4E28-3A075EFB291C}"/>
              </a:ext>
            </a:extLst>
          </p:cNvPr>
          <p:cNvCxnSpPr>
            <a:cxnSpLocks/>
          </p:cNvCxnSpPr>
          <p:nvPr/>
        </p:nvCxnSpPr>
        <p:spPr>
          <a:xfrm>
            <a:off x="3820881" y="3120278"/>
            <a:ext cx="277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7F9A8F-E2FF-62D4-D3FC-7E799897F4CF}"/>
              </a:ext>
            </a:extLst>
          </p:cNvPr>
          <p:cNvSpPr/>
          <p:nvPr/>
        </p:nvSpPr>
        <p:spPr>
          <a:xfrm>
            <a:off x="4098228" y="2829556"/>
            <a:ext cx="4893804" cy="501476"/>
          </a:xfrm>
          <a:prstGeom prst="rect">
            <a:avLst/>
          </a:prstGeom>
          <a:noFill/>
          <a:ln w="25400" cap="flat" cmpd="sng" algn="ctr">
            <a:solidFill>
              <a:srgbClr val="FFAB40">
                <a:shade val="15000"/>
              </a:srgbClr>
            </a:solidFill>
            <a:prstDash val="solid"/>
          </a:ln>
          <a:effectLst/>
        </p:spPr>
        <p:txBody>
          <a:bodyPr rtlCol="0" anchor="ctr"/>
          <a:lstStyle/>
          <a:p>
            <a:pPr defTabSz="685800">
              <a:buClrTx/>
            </a:pPr>
            <a:r>
              <a:rPr lang="en-US" sz="1100" kern="1200" dirty="0">
                <a:solidFill>
                  <a:srgbClr val="0F0F0F"/>
                </a:solidFill>
                <a:latin typeface="Fira Sans" panose="020B0503050000020004" pitchFamily="34" charset="0"/>
                <a:ea typeface="+mn-ea"/>
                <a:cs typeface="+mn-cs"/>
              </a:rPr>
              <a:t>Effectively distinguishes genuine and fraudulent transactions; distinct clustering in fraudulent transactions indicates robust discriminatory power</a:t>
            </a:r>
          </a:p>
        </p:txBody>
      </p:sp>
      <p:cxnSp>
        <p:nvCxnSpPr>
          <p:cNvPr id="23" name="Straight Connector 22">
            <a:extLst>
              <a:ext uri="{FF2B5EF4-FFF2-40B4-BE49-F238E27FC236}">
                <a16:creationId xmlns:a16="http://schemas.microsoft.com/office/drawing/2014/main" id="{3B619797-2EB1-A1E7-BD6C-6BE142255725}"/>
              </a:ext>
            </a:extLst>
          </p:cNvPr>
          <p:cNvCxnSpPr>
            <a:cxnSpLocks/>
          </p:cNvCxnSpPr>
          <p:nvPr/>
        </p:nvCxnSpPr>
        <p:spPr>
          <a:xfrm>
            <a:off x="3820881" y="3797918"/>
            <a:ext cx="277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C27564A-51B3-768B-AC93-35EFB47297A7}"/>
              </a:ext>
            </a:extLst>
          </p:cNvPr>
          <p:cNvSpPr/>
          <p:nvPr/>
        </p:nvSpPr>
        <p:spPr>
          <a:xfrm>
            <a:off x="4098228" y="3507195"/>
            <a:ext cx="4893804" cy="587959"/>
          </a:xfrm>
          <a:prstGeom prst="rect">
            <a:avLst/>
          </a:prstGeom>
          <a:noFill/>
          <a:ln w="25400" cap="flat" cmpd="sng" algn="ctr">
            <a:solidFill>
              <a:srgbClr val="FFAB40">
                <a:shade val="15000"/>
              </a:srgbClr>
            </a:solidFill>
            <a:prstDash val="solid"/>
          </a:ln>
          <a:effectLst/>
        </p:spPr>
        <p:txBody>
          <a:bodyPr rtlCol="0" anchor="ctr"/>
          <a:lstStyle/>
          <a:p>
            <a:pPr defTabSz="685800">
              <a:buClrTx/>
            </a:pPr>
            <a:r>
              <a:rPr lang="en-US" sz="1100" kern="1200" dirty="0">
                <a:solidFill>
                  <a:srgbClr val="0F0F0F"/>
                </a:solidFill>
                <a:latin typeface="Fira Sans" panose="020B0503050000020004" pitchFamily="34" charset="0"/>
                <a:ea typeface="+mn-ea"/>
                <a:cs typeface="+mn-cs"/>
              </a:rPr>
              <a:t>Striped pattern over time on the 'step' axis indicates regular behavior; '</a:t>
            </a:r>
            <a:r>
              <a:rPr lang="en-US" sz="1100" kern="1200" dirty="0" err="1">
                <a:solidFill>
                  <a:srgbClr val="0F0F0F"/>
                </a:solidFill>
                <a:latin typeface="Fira Sans" panose="020B0503050000020004" pitchFamily="34" charset="0"/>
                <a:ea typeface="+mn-ea"/>
                <a:cs typeface="+mn-cs"/>
              </a:rPr>
              <a:t>errorBalanceOrig</a:t>
            </a:r>
            <a:r>
              <a:rPr lang="en-US" sz="1100" kern="1200" dirty="0">
                <a:solidFill>
                  <a:srgbClr val="0F0F0F"/>
                </a:solidFill>
                <a:latin typeface="Fira Sans" panose="020B0503050000020004" pitchFamily="34" charset="0"/>
                <a:ea typeface="+mn-ea"/>
                <a:cs typeface="+mn-cs"/>
              </a:rPr>
              <a:t>' axis shows errors close to 0. In contrast, fraudulent transactions exhibit a wider range of error values</a:t>
            </a:r>
          </a:p>
        </p:txBody>
      </p:sp>
      <p:cxnSp>
        <p:nvCxnSpPr>
          <p:cNvPr id="25" name="Straight Connector 24">
            <a:extLst>
              <a:ext uri="{FF2B5EF4-FFF2-40B4-BE49-F238E27FC236}">
                <a16:creationId xmlns:a16="http://schemas.microsoft.com/office/drawing/2014/main" id="{63D7E2CD-5A23-C8E3-618A-D64EDDBC8A9B}"/>
              </a:ext>
            </a:extLst>
          </p:cNvPr>
          <p:cNvCxnSpPr>
            <a:cxnSpLocks/>
          </p:cNvCxnSpPr>
          <p:nvPr/>
        </p:nvCxnSpPr>
        <p:spPr>
          <a:xfrm>
            <a:off x="3820881" y="4571852"/>
            <a:ext cx="277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6D66CE2-AC49-73F3-18CD-38F45FA3DA4B}"/>
              </a:ext>
            </a:extLst>
          </p:cNvPr>
          <p:cNvSpPr/>
          <p:nvPr/>
        </p:nvSpPr>
        <p:spPr>
          <a:xfrm>
            <a:off x="4098228" y="4281130"/>
            <a:ext cx="4893804" cy="511310"/>
          </a:xfrm>
          <a:prstGeom prst="rect">
            <a:avLst/>
          </a:prstGeom>
          <a:noFill/>
          <a:ln w="25400" cap="flat" cmpd="sng" algn="ctr">
            <a:solidFill>
              <a:srgbClr val="FFAB40">
                <a:shade val="15000"/>
              </a:srgbClr>
            </a:solidFill>
            <a:prstDash val="solid"/>
          </a:ln>
          <a:effectLst/>
        </p:spPr>
        <p:txBody>
          <a:bodyPr rtlCol="0" anchor="ctr"/>
          <a:lstStyle/>
          <a:p>
            <a:pPr defTabSz="685800">
              <a:buClrTx/>
            </a:pPr>
            <a:r>
              <a:rPr lang="en-US" sz="1100" kern="1200" dirty="0">
                <a:solidFill>
                  <a:srgbClr val="0F0F0F"/>
                </a:solidFill>
                <a:latin typeface="Fira Sans" panose="020B0503050000020004" pitchFamily="34" charset="0"/>
                <a:ea typeface="+mn-ea"/>
                <a:cs typeface="+mn-cs"/>
              </a:rPr>
              <a:t>Fraudulent activities, shown on the 'step' axis (presumably time steps), are spread across the dataset, though less frequent than genuine transactions</a:t>
            </a:r>
          </a:p>
        </p:txBody>
      </p:sp>
    </p:spTree>
    <p:extLst>
      <p:ext uri="{BB962C8B-B14F-4D97-AF65-F5344CB8AC3E}">
        <p14:creationId xmlns:p14="http://schemas.microsoft.com/office/powerpoint/2010/main" val="1495916400"/>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2363</Words>
  <Application>Microsoft Office PowerPoint</Application>
  <PresentationFormat>On-screen Show (16:9)</PresentationFormat>
  <Paragraphs>229</Paragraphs>
  <Slides>24</Slides>
  <Notes>13</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24</vt:i4>
      </vt:variant>
    </vt:vector>
  </HeadingPairs>
  <TitlesOfParts>
    <vt:vector size="37" baseType="lpstr">
      <vt:lpstr>Fira Sans</vt:lpstr>
      <vt:lpstr>Calibri Light</vt:lpstr>
      <vt:lpstr>Nunito</vt:lpstr>
      <vt:lpstr>Maven Pro</vt:lpstr>
      <vt:lpstr>Calibri</vt:lpstr>
      <vt:lpstr>Arial</vt:lpstr>
      <vt:lpstr>Poppins</vt:lpstr>
      <vt:lpstr>Momentum</vt:lpstr>
      <vt:lpstr>1_Office Theme</vt:lpstr>
      <vt:lpstr>Technology Infographics by Slidesgo</vt:lpstr>
      <vt:lpstr>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Feature engineering</vt:lpstr>
      <vt:lpstr>PowerPoint Presentation</vt:lpstr>
      <vt:lpstr> </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dc:creator>
  <cp:lastModifiedBy>Anurag Sahu</cp:lastModifiedBy>
  <cp:revision>39</cp:revision>
  <dcterms:modified xsi:type="dcterms:W3CDTF">2023-11-29T18:39:03Z</dcterms:modified>
</cp:coreProperties>
</file>